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77" r:id="rId2"/>
    <p:sldId id="274" r:id="rId3"/>
    <p:sldId id="262" r:id="rId4"/>
    <p:sldId id="259" r:id="rId5"/>
    <p:sldId id="257" r:id="rId6"/>
    <p:sldId id="256" r:id="rId7"/>
    <p:sldId id="260" r:id="rId8"/>
    <p:sldId id="261" r:id="rId9"/>
    <p:sldId id="263" r:id="rId10"/>
    <p:sldId id="264" r:id="rId11"/>
    <p:sldId id="265" r:id="rId12"/>
    <p:sldId id="266" r:id="rId13"/>
    <p:sldId id="267" r:id="rId14"/>
    <p:sldId id="268" r:id="rId15"/>
    <p:sldId id="271" r:id="rId16"/>
    <p:sldId id="275" r:id="rId17"/>
    <p:sldId id="276"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32"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8" autoAdjust="0"/>
    <p:restoredTop sz="94703"/>
  </p:normalViewPr>
  <p:slideViewPr>
    <p:cSldViewPr snapToGrid="0" snapToObjects="1" showGuides="1">
      <p:cViewPr varScale="1">
        <p:scale>
          <a:sx n="79" d="100"/>
          <a:sy n="79" d="100"/>
        </p:scale>
        <p:origin x="-1536" y="-112"/>
      </p:cViewPr>
      <p:guideLst>
        <p:guide orient="horz" pos="2432"/>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75D0789-0CF1-3E40-B105-88C942BB04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F38D1DF6-D4EA-6845-BAD2-38512F6439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A4A24-610E-6A4C-98E2-B0009662E4D0}" type="datetimeFigureOut">
              <a:rPr lang="en-US" smtClean="0"/>
              <a:t>04/06/19</a:t>
            </a:fld>
            <a:endParaRPr lang="en-US"/>
          </a:p>
        </p:txBody>
      </p:sp>
      <p:sp>
        <p:nvSpPr>
          <p:cNvPr id="4" name="Footer Placeholder 3">
            <a:extLst>
              <a:ext uri="{FF2B5EF4-FFF2-40B4-BE49-F238E27FC236}">
                <a16:creationId xmlns="" xmlns:a16="http://schemas.microsoft.com/office/drawing/2014/main" id="{001A4789-7D5D-F745-AB13-1942AC5EFB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45781294-5C8C-9749-822A-F3AF895BED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59B7E1-CCA3-424A-B70C-3EFD9009AB34}" type="slidenum">
              <a:rPr lang="en-US" smtClean="0"/>
              <a:t>‹#›</a:t>
            </a:fld>
            <a:endParaRPr lang="en-US"/>
          </a:p>
        </p:txBody>
      </p:sp>
    </p:spTree>
    <p:extLst>
      <p:ext uri="{BB962C8B-B14F-4D97-AF65-F5344CB8AC3E}">
        <p14:creationId xmlns:p14="http://schemas.microsoft.com/office/powerpoint/2010/main" val="332783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106CA-0989-AF46-92E5-8B6F6BBF77C7}" type="datetimeFigureOut">
              <a:rPr lang="en-US" smtClean="0"/>
              <a:t>04/06/19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DAA81-9772-FC46-8EDC-AD86A57DC972}" type="slidenum">
              <a:rPr lang="en-US" smtClean="0"/>
              <a:t>‹#›</a:t>
            </a:fld>
            <a:endParaRPr lang="en-US"/>
          </a:p>
        </p:txBody>
      </p:sp>
    </p:spTree>
    <p:extLst>
      <p:ext uri="{BB962C8B-B14F-4D97-AF65-F5344CB8AC3E}">
        <p14:creationId xmlns:p14="http://schemas.microsoft.com/office/powerpoint/2010/main" val="206043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1</a:t>
            </a:fld>
            <a:endParaRPr lang="en-US"/>
          </a:p>
        </p:txBody>
      </p:sp>
    </p:spTree>
    <p:extLst>
      <p:ext uri="{BB962C8B-B14F-4D97-AF65-F5344CB8AC3E}">
        <p14:creationId xmlns:p14="http://schemas.microsoft.com/office/powerpoint/2010/main" val="208844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Rental prices increase, particularly in the London area, and this leads to criticism of Landlords for overcharging. Council house rents in London are twice that of rural areas. • The press does, conveniently, do not relate the house price increase to rental increases.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10</a:t>
            </a:fld>
            <a:endParaRPr lang="en-US"/>
          </a:p>
        </p:txBody>
      </p:sp>
    </p:spTree>
    <p:extLst>
      <p:ext uri="{BB962C8B-B14F-4D97-AF65-F5344CB8AC3E}">
        <p14:creationId xmlns:p14="http://schemas.microsoft.com/office/powerpoint/2010/main" val="62724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Agents are now in the press for charging high fees. Often the tenants quote fees to include Deposits and the first month rent but the press wont let the truth get in the way of a good story.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11</a:t>
            </a:fld>
            <a:endParaRPr lang="en-US"/>
          </a:p>
        </p:txBody>
      </p:sp>
    </p:spTree>
    <p:extLst>
      <p:ext uri="{BB962C8B-B14F-4D97-AF65-F5344CB8AC3E}">
        <p14:creationId xmlns:p14="http://schemas.microsoft.com/office/powerpoint/2010/main" val="345590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Lobby groups including Shelter, Generation Rent and Citizens Advise push hard for changes.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12</a:t>
            </a:fld>
            <a:endParaRPr lang="en-US"/>
          </a:p>
        </p:txBody>
      </p:sp>
    </p:spTree>
    <p:extLst>
      <p:ext uri="{BB962C8B-B14F-4D97-AF65-F5344CB8AC3E}">
        <p14:creationId xmlns:p14="http://schemas.microsoft.com/office/powerpoint/2010/main" val="243300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2016 Government consult on tenant fees. Initial thoughts were that tenant fees may be capped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13</a:t>
            </a:fld>
            <a:endParaRPr lang="en-US"/>
          </a:p>
        </p:txBody>
      </p:sp>
    </p:spTree>
    <p:extLst>
      <p:ext uri="{BB962C8B-B14F-4D97-AF65-F5344CB8AC3E}">
        <p14:creationId xmlns:p14="http://schemas.microsoft.com/office/powerpoint/2010/main" val="110021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14</a:t>
            </a:fld>
            <a:endParaRPr lang="en-US"/>
          </a:p>
        </p:txBody>
      </p:sp>
    </p:spTree>
    <p:extLst>
      <p:ext uri="{BB962C8B-B14F-4D97-AF65-F5344CB8AC3E}">
        <p14:creationId xmlns:p14="http://schemas.microsoft.com/office/powerpoint/2010/main" val="211832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15</a:t>
            </a:fld>
            <a:endParaRPr lang="en-US"/>
          </a:p>
        </p:txBody>
      </p:sp>
    </p:spTree>
    <p:extLst>
      <p:ext uri="{BB962C8B-B14F-4D97-AF65-F5344CB8AC3E}">
        <p14:creationId xmlns:p14="http://schemas.microsoft.com/office/powerpoint/2010/main" val="153653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Government now look to extend changes to take in more of </a:t>
            </a:r>
            <a:r>
              <a:rPr lang="en-US" sz="1200" kern="1200" dirty="0" err="1">
                <a:solidFill>
                  <a:schemeClr val="tx1"/>
                </a:solidFill>
                <a:effectLst/>
                <a:latin typeface="+mn-lt"/>
                <a:ea typeface="+mn-ea"/>
                <a:cs typeface="+mn-cs"/>
              </a:rPr>
              <a:t>Labours</a:t>
            </a:r>
            <a:r>
              <a:rPr lang="en-US" sz="1200" kern="1200" dirty="0">
                <a:solidFill>
                  <a:schemeClr val="tx1"/>
                </a:solidFill>
                <a:effectLst/>
                <a:latin typeface="+mn-lt"/>
                <a:ea typeface="+mn-ea"/>
                <a:cs typeface="+mn-cs"/>
              </a:rPr>
              <a:t> requests. The government looking for votes from a growing group of tenants. • In 2019 The Government consult on ending Section 21 orders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Government cannot offer an alternative to public sector housing and so they set more controls on the market. • Speculation is that rents will increase to compensate Landlords for higher costs. This is likely to hit the lower end of the market the hardest. Tenants with shorter tenancies are likely to benefit over longer tenancies.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16</a:t>
            </a:fld>
            <a:endParaRPr lang="en-US"/>
          </a:p>
        </p:txBody>
      </p:sp>
    </p:spTree>
    <p:extLst>
      <p:ext uri="{BB962C8B-B14F-4D97-AF65-F5344CB8AC3E}">
        <p14:creationId xmlns:p14="http://schemas.microsoft.com/office/powerpoint/2010/main" val="209405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17</a:t>
            </a:fld>
            <a:endParaRPr lang="en-US"/>
          </a:p>
        </p:txBody>
      </p:sp>
    </p:spTree>
    <p:extLst>
      <p:ext uri="{BB962C8B-B14F-4D97-AF65-F5344CB8AC3E}">
        <p14:creationId xmlns:p14="http://schemas.microsoft.com/office/powerpoint/2010/main" val="146952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18</a:t>
            </a:fld>
            <a:endParaRPr lang="en-US"/>
          </a:p>
        </p:txBody>
      </p:sp>
    </p:spTree>
    <p:extLst>
      <p:ext uri="{BB962C8B-B14F-4D97-AF65-F5344CB8AC3E}">
        <p14:creationId xmlns:p14="http://schemas.microsoft.com/office/powerpoint/2010/main" val="126078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19</a:t>
            </a:fld>
            <a:endParaRPr lang="en-US"/>
          </a:p>
        </p:txBody>
      </p:sp>
    </p:spTree>
    <p:extLst>
      <p:ext uri="{BB962C8B-B14F-4D97-AF65-F5344CB8AC3E}">
        <p14:creationId xmlns:p14="http://schemas.microsoft.com/office/powerpoint/2010/main" val="160021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2</a:t>
            </a:fld>
            <a:endParaRPr lang="en-US"/>
          </a:p>
        </p:txBody>
      </p:sp>
    </p:spTree>
    <p:extLst>
      <p:ext uri="{BB962C8B-B14F-4D97-AF65-F5344CB8AC3E}">
        <p14:creationId xmlns:p14="http://schemas.microsoft.com/office/powerpoint/2010/main" val="8014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DAA81-9772-FC46-8EDC-AD86A57DC972}" type="slidenum">
              <a:rPr lang="en-US" smtClean="0"/>
              <a:t>3</a:t>
            </a:fld>
            <a:endParaRPr lang="en-US"/>
          </a:p>
        </p:txBody>
      </p:sp>
    </p:spTree>
    <p:extLst>
      <p:ext uri="{BB962C8B-B14F-4D97-AF65-F5344CB8AC3E}">
        <p14:creationId xmlns:p14="http://schemas.microsoft.com/office/powerpoint/2010/main" val="55182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For some time we have been told that we are not building enough homes in the UK. Current estimate 4 million homes</a:t>
            </a:r>
            <a:r>
              <a:rPr lang="en-GB" dirty="0">
                <a:effectLst/>
              </a:rPr>
              <a:t> </a:t>
            </a:r>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4</a:t>
            </a:fld>
            <a:endParaRPr lang="en-US"/>
          </a:p>
        </p:txBody>
      </p:sp>
    </p:spTree>
    <p:extLst>
      <p:ext uri="{BB962C8B-B14F-4D97-AF65-F5344CB8AC3E}">
        <p14:creationId xmlns:p14="http://schemas.microsoft.com/office/powerpoint/2010/main" val="282266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shortage of homes starts at the bottom end of the market and low costs homes. Those available have been criticized for being unaffordable.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5</a:t>
            </a:fld>
            <a:endParaRPr lang="en-US"/>
          </a:p>
        </p:txBody>
      </p:sp>
    </p:spTree>
    <p:extLst>
      <p:ext uri="{BB962C8B-B14F-4D97-AF65-F5344CB8AC3E}">
        <p14:creationId xmlns:p14="http://schemas.microsoft.com/office/powerpoint/2010/main" val="424888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Council and housing associations properties have fallen by 1/3 in 10 years due to the lack of building new social housing and the policy of Right To Buy.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6</a:t>
            </a:fld>
            <a:endParaRPr lang="en-US"/>
          </a:p>
        </p:txBody>
      </p:sp>
    </p:spTree>
    <p:extLst>
      <p:ext uri="{BB962C8B-B14F-4D97-AF65-F5344CB8AC3E}">
        <p14:creationId xmlns:p14="http://schemas.microsoft.com/office/powerpoint/2010/main" val="204565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Increasing numbers are now renting in the private rental sector rather than social housing. </a:t>
            </a:r>
            <a:r>
              <a:rPr lang="en-GB" sz="1200" kern="1200" dirty="0">
                <a:solidFill>
                  <a:schemeClr val="tx1"/>
                </a:solidFill>
                <a:effectLst/>
                <a:latin typeface="+mn-lt"/>
                <a:ea typeface="+mn-ea"/>
                <a:cs typeface="+mn-cs"/>
              </a:rPr>
              <a:t>3.6 million to 4.5 million households between 2010 to 2018. More people now rent in the private sector than in social housing. </a:t>
            </a:r>
            <a:r>
              <a:rPr lang="en-US" sz="1200" kern="1200" dirty="0">
                <a:solidFill>
                  <a:schemeClr val="tx1"/>
                </a:solidFill>
                <a:effectLst/>
                <a:latin typeface="+mn-lt"/>
                <a:ea typeface="+mn-ea"/>
                <a:cs typeface="+mn-cs"/>
              </a:rPr>
              <a:t>• Due to the growth in the rental market Buy to Let becomes a popular investment.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7</a:t>
            </a:fld>
            <a:endParaRPr lang="en-US"/>
          </a:p>
        </p:txBody>
      </p:sp>
    </p:spTree>
    <p:extLst>
      <p:ext uri="{BB962C8B-B14F-4D97-AF65-F5344CB8AC3E}">
        <p14:creationId xmlns:p14="http://schemas.microsoft.com/office/powerpoint/2010/main" val="354759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Speculation that due to Buy To Let purchases by Landlords less homes are available to those trying to get on the market.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8</a:t>
            </a:fld>
            <a:endParaRPr lang="en-US"/>
          </a:p>
        </p:txBody>
      </p:sp>
    </p:spTree>
    <p:extLst>
      <p:ext uri="{BB962C8B-B14F-4D97-AF65-F5344CB8AC3E}">
        <p14:creationId xmlns:p14="http://schemas.microsoft.com/office/powerpoint/2010/main" val="325672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Government looks to slow down the Buy To Let market by increasing stamp duty on property purchases and removing tax relief on buy to let mortgages.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April 2016, Extra 3% on stamp duty, abolish tax relief on Buy to Let </a:t>
            </a:r>
            <a:r>
              <a:rPr lang="en-US" sz="1200" kern="1200" dirty="0" err="1">
                <a:solidFill>
                  <a:schemeClr val="tx1"/>
                </a:solidFill>
                <a:effectLst/>
                <a:latin typeface="+mn-lt"/>
                <a:ea typeface="+mn-ea"/>
                <a:cs typeface="+mn-cs"/>
              </a:rPr>
              <a:t>Mortage</a:t>
            </a:r>
            <a:r>
              <a:rPr lang="en-US" sz="1200" kern="1200" dirty="0">
                <a:solidFill>
                  <a:schemeClr val="tx1"/>
                </a:solidFill>
                <a:effectLst/>
                <a:latin typeface="+mn-lt"/>
                <a:ea typeface="+mn-ea"/>
                <a:cs typeface="+mn-cs"/>
              </a:rPr>
              <a:t> interest, stop 10% wear and tear reduction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7DAA81-9772-FC46-8EDC-AD86A57DC972}" type="slidenum">
              <a:rPr lang="en-US" smtClean="0"/>
              <a:t>9</a:t>
            </a:fld>
            <a:endParaRPr lang="en-US"/>
          </a:p>
        </p:txBody>
      </p:sp>
    </p:spTree>
    <p:extLst>
      <p:ext uri="{BB962C8B-B14F-4D97-AF65-F5344CB8AC3E}">
        <p14:creationId xmlns:p14="http://schemas.microsoft.com/office/powerpoint/2010/main" val="220223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7BE3B-8EC9-3548-B49A-4C44B279F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9B9D32A-0F43-7E4B-A91E-7A2849FBA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D63C4E7-8261-784E-B060-E48307874F59}"/>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5" name="Footer Placeholder 4">
            <a:extLst>
              <a:ext uri="{FF2B5EF4-FFF2-40B4-BE49-F238E27FC236}">
                <a16:creationId xmlns="" xmlns:a16="http://schemas.microsoft.com/office/drawing/2014/main" id="{5DC8ED88-340A-F347-B173-B27D212E9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670C116-23A9-364A-9795-C963E4544412}"/>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327807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E63D64-5F81-3744-9D6D-6F629B184F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4B16657-ADA2-1349-A920-B64988291B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D01EE0A-DE6B-4E4D-8FCD-8B63117EAA66}"/>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5" name="Footer Placeholder 4">
            <a:extLst>
              <a:ext uri="{FF2B5EF4-FFF2-40B4-BE49-F238E27FC236}">
                <a16:creationId xmlns="" xmlns:a16="http://schemas.microsoft.com/office/drawing/2014/main" id="{E9BACD9A-E4D6-4142-B996-FAE79F090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DA6F14-D8FA-2B4D-B92A-28DA2AAA9CD3}"/>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352900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BA08E5-3A65-514C-91C3-C1821FF7FE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A97CA57-18B4-F549-8EF3-5BD373AF47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513B83-FF16-4A40-A675-26DD8D97494B}"/>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5" name="Footer Placeholder 4">
            <a:extLst>
              <a:ext uri="{FF2B5EF4-FFF2-40B4-BE49-F238E27FC236}">
                <a16:creationId xmlns="" xmlns:a16="http://schemas.microsoft.com/office/drawing/2014/main" id="{CC0A49AF-2670-9F40-9B02-B6B6A9AA9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007C56-C352-0444-956C-9A5608AA9F19}"/>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8005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4ADA32-DFEB-A44E-80D3-935D5F372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EBC33B6-5935-9441-A1AB-6916CD0D01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BAAC3E7-2696-5640-BCAC-A0C63DD10F79}"/>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5" name="Footer Placeholder 4">
            <a:extLst>
              <a:ext uri="{FF2B5EF4-FFF2-40B4-BE49-F238E27FC236}">
                <a16:creationId xmlns="" xmlns:a16="http://schemas.microsoft.com/office/drawing/2014/main" id="{4E02F290-175C-4A4D-BCBB-738B53A2E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0C69883-073A-234F-8355-6AF37AB39F5F}"/>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185849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1C1C1D-7060-B040-BBDE-0903E6A40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0AB12A0-593B-A845-81FA-940FA8064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A82B9D2-AEFC-B349-98AE-548EC3720F80}"/>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5" name="Footer Placeholder 4">
            <a:extLst>
              <a:ext uri="{FF2B5EF4-FFF2-40B4-BE49-F238E27FC236}">
                <a16:creationId xmlns="" xmlns:a16="http://schemas.microsoft.com/office/drawing/2014/main" id="{88424C80-5612-BF4A-B4C1-0866EDD74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CE61EA-9038-C643-A05D-51E40A39A4DC}"/>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268076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4B9F38-A776-E34D-9A89-F2A3FA5E2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3329D03-7343-4042-A2FA-E6FC6DD499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21A2B07-A1E4-DC4B-B6E9-5CF60104D2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679ADB8-842D-DF43-A107-2D8AF152D6CC}"/>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6" name="Footer Placeholder 5">
            <a:extLst>
              <a:ext uri="{FF2B5EF4-FFF2-40B4-BE49-F238E27FC236}">
                <a16:creationId xmlns="" xmlns:a16="http://schemas.microsoft.com/office/drawing/2014/main" id="{D89C2291-6E2E-974B-9DAA-2CD3632CE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6B3366A-05E1-1945-ABC1-5E20901EF1B8}"/>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370021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12D856-3A5C-EF49-9EFA-C674CAE9E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4E7C818-3123-B142-98F9-D11273585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9A67894-71FF-CE45-8EE6-BC28A4DAAC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C18F421-62CC-F846-8F2D-57D905653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A185C9A-CFBA-2C4E-8EF8-E1C5DC9F27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D4690A3-B91D-1A47-B38A-B8659AD96273}"/>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8" name="Footer Placeholder 7">
            <a:extLst>
              <a:ext uri="{FF2B5EF4-FFF2-40B4-BE49-F238E27FC236}">
                <a16:creationId xmlns="" xmlns:a16="http://schemas.microsoft.com/office/drawing/2014/main" id="{4C9A75F4-8C09-8E49-8B5F-9CACF6759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E828C7C-ED06-9F47-BC27-9E5E7014E121}"/>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127289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009060-3ADC-6745-BC13-49741594EE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E4CF0C-A2F6-D54E-A83F-342E7FF9A419}"/>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4" name="Footer Placeholder 3">
            <a:extLst>
              <a:ext uri="{FF2B5EF4-FFF2-40B4-BE49-F238E27FC236}">
                <a16:creationId xmlns="" xmlns:a16="http://schemas.microsoft.com/office/drawing/2014/main" id="{46ABBC3E-79BA-5241-8C91-4D8D655E1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815995B-AFB6-7E45-B67F-E298BD7AFABD}"/>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365209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4152AE7-936D-D142-A6A9-CFC638029C14}"/>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3" name="Footer Placeholder 2">
            <a:extLst>
              <a:ext uri="{FF2B5EF4-FFF2-40B4-BE49-F238E27FC236}">
                <a16:creationId xmlns="" xmlns:a16="http://schemas.microsoft.com/office/drawing/2014/main" id="{CCBF75E9-D3FF-BE4A-BFC9-22A154CBFB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667F8A8-0207-C042-A2E8-F2AC2953D59E}"/>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191006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9BFA8-FC54-A841-8CF7-2086D3A21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107628C-C495-4640-AC11-ED042E8C9D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0ACBB34-C4B5-5F40-8899-BA8E0926E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22FC1AC-4AAE-5B4C-B4EC-9C3D42E5D294}"/>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6" name="Footer Placeholder 5">
            <a:extLst>
              <a:ext uri="{FF2B5EF4-FFF2-40B4-BE49-F238E27FC236}">
                <a16:creationId xmlns="" xmlns:a16="http://schemas.microsoft.com/office/drawing/2014/main" id="{5C63B989-E780-ED45-8B1C-2EB58C48C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48D111A-DE23-1D42-ABA1-D30B497FF3AC}"/>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15029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522C5A-E581-6A4A-A62A-3437B549B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BD20646-EF36-0E48-985F-962245B35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0EFEE08-28EF-054C-B81F-31D5BA281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BAD36D0-CB77-CB43-827C-8E551E2100F6}"/>
              </a:ext>
            </a:extLst>
          </p:cNvPr>
          <p:cNvSpPr>
            <a:spLocks noGrp="1"/>
          </p:cNvSpPr>
          <p:nvPr>
            <p:ph type="dt" sz="half" idx="10"/>
          </p:nvPr>
        </p:nvSpPr>
        <p:spPr/>
        <p:txBody>
          <a:bodyPr/>
          <a:lstStyle/>
          <a:p>
            <a:fld id="{BB239C41-CD52-7945-A1B7-2D078723E373}" type="datetimeFigureOut">
              <a:rPr lang="en-US" smtClean="0"/>
              <a:t>04/06/19</a:t>
            </a:fld>
            <a:endParaRPr lang="en-US"/>
          </a:p>
        </p:txBody>
      </p:sp>
      <p:sp>
        <p:nvSpPr>
          <p:cNvPr id="6" name="Footer Placeholder 5">
            <a:extLst>
              <a:ext uri="{FF2B5EF4-FFF2-40B4-BE49-F238E27FC236}">
                <a16:creationId xmlns="" xmlns:a16="http://schemas.microsoft.com/office/drawing/2014/main" id="{E4B6E328-4587-5443-953C-B042EACF7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4D31DC6-A85E-BF4F-8E07-42B0CEE29591}"/>
              </a:ext>
            </a:extLst>
          </p:cNvPr>
          <p:cNvSpPr>
            <a:spLocks noGrp="1"/>
          </p:cNvSpPr>
          <p:nvPr>
            <p:ph type="sldNum" sz="quarter" idx="12"/>
          </p:nvPr>
        </p:nvSpPr>
        <p:spPr/>
        <p:txBody>
          <a:bodyPr/>
          <a:lstStyle/>
          <a:p>
            <a:fld id="{2C47F6DC-7D1A-4044-B594-FD1229377567}" type="slidenum">
              <a:rPr lang="en-US" smtClean="0"/>
              <a:t>‹#›</a:t>
            </a:fld>
            <a:endParaRPr lang="en-US"/>
          </a:p>
        </p:txBody>
      </p:sp>
    </p:spTree>
    <p:extLst>
      <p:ext uri="{BB962C8B-B14F-4D97-AF65-F5344CB8AC3E}">
        <p14:creationId xmlns:p14="http://schemas.microsoft.com/office/powerpoint/2010/main" val="34715568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97928A9-0BB5-224D-ADDD-FADB1B5B1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C6094CC-7624-4E4C-8E5F-DAED4652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52E0146-09DD-1F45-9214-721346A6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39C41-CD52-7945-A1B7-2D078723E373}" type="datetimeFigureOut">
              <a:rPr lang="en-US" smtClean="0"/>
              <a:t>04/06/19</a:t>
            </a:fld>
            <a:endParaRPr lang="en-US"/>
          </a:p>
        </p:txBody>
      </p:sp>
      <p:sp>
        <p:nvSpPr>
          <p:cNvPr id="5" name="Footer Placeholder 4">
            <a:extLst>
              <a:ext uri="{FF2B5EF4-FFF2-40B4-BE49-F238E27FC236}">
                <a16:creationId xmlns="" xmlns:a16="http://schemas.microsoft.com/office/drawing/2014/main" id="{BE6F2277-E786-5445-A2FE-8CC98484F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15A55F5-C213-8F42-A704-D8AE37D07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7F6DC-7D1A-4044-B594-FD1229377567}" type="slidenum">
              <a:rPr lang="en-US" smtClean="0"/>
              <a:t>‹#›</a:t>
            </a:fld>
            <a:endParaRPr lang="en-US"/>
          </a:p>
        </p:txBody>
      </p:sp>
    </p:spTree>
    <p:extLst>
      <p:ext uri="{BB962C8B-B14F-4D97-AF65-F5344CB8AC3E}">
        <p14:creationId xmlns:p14="http://schemas.microsoft.com/office/powerpoint/2010/main" val="3456374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303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18" name="Straight Arrow Connector 17">
            <a:extLst>
              <a:ext uri="{FF2B5EF4-FFF2-40B4-BE49-F238E27FC236}">
                <a16:creationId xmlns="" xmlns:a16="http://schemas.microsoft.com/office/drawing/2014/main" id="{08FD4997-789C-3642-83D2-981FF18DF858}"/>
              </a:ext>
            </a:extLst>
          </p:cNvPr>
          <p:cNvCxnSpPr>
            <a:cxnSpLocks/>
          </p:cNvCxnSpPr>
          <p:nvPr/>
        </p:nvCxnSpPr>
        <p:spPr>
          <a:xfrm flipV="1">
            <a:off x="3213847" y="1851206"/>
            <a:ext cx="6100482" cy="3173506"/>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 xmlns:a16="http://schemas.microsoft.com/office/drawing/2014/main" id="{5FA1CD5F-F0A4-4643-B951-178D01A58E54}"/>
              </a:ext>
            </a:extLst>
          </p:cNvPr>
          <p:cNvCxnSpPr>
            <a:cxnSpLocks/>
          </p:cNvCxnSpPr>
          <p:nvPr/>
        </p:nvCxnSpPr>
        <p:spPr>
          <a:xfrm flipV="1">
            <a:off x="3213847" y="1111617"/>
            <a:ext cx="6199094" cy="3765176"/>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Freeform 36">
            <a:extLst>
              <a:ext uri="{FF2B5EF4-FFF2-40B4-BE49-F238E27FC236}">
                <a16:creationId xmlns="" xmlns:a16="http://schemas.microsoft.com/office/drawing/2014/main" id="{2F9D5FBE-74D3-7248-8DE9-BB387F182014}"/>
              </a:ext>
            </a:extLst>
          </p:cNvPr>
          <p:cNvSpPr/>
          <p:nvPr/>
        </p:nvSpPr>
        <p:spPr>
          <a:xfrm>
            <a:off x="890489" y="1286429"/>
            <a:ext cx="1476522" cy="1492749"/>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304365" y="366018"/>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RENTAL PRICES INCREASE</a:t>
            </a:r>
          </a:p>
        </p:txBody>
      </p:sp>
      <p:cxnSp>
        <p:nvCxnSpPr>
          <p:cNvPr id="7" name="Straight Connector 6">
            <a:extLst>
              <a:ext uri="{FF2B5EF4-FFF2-40B4-BE49-F238E27FC236}">
                <a16:creationId xmlns="" xmlns:a16="http://schemas.microsoft.com/office/drawing/2014/main" id="{1E1498A3-EEBA-D745-B8EA-E0C7ECEB4552}"/>
              </a:ext>
            </a:extLst>
          </p:cNvPr>
          <p:cNvCxnSpPr>
            <a:cxnSpLocks/>
          </p:cNvCxnSpPr>
          <p:nvPr/>
        </p:nvCxnSpPr>
        <p:spPr>
          <a:xfrm>
            <a:off x="3213847" y="1017489"/>
            <a:ext cx="0" cy="4007223"/>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7AE5CA83-D899-E741-86E1-3D5824EE5DEE}"/>
              </a:ext>
            </a:extLst>
          </p:cNvPr>
          <p:cNvCxnSpPr>
            <a:cxnSpLocks/>
          </p:cNvCxnSpPr>
          <p:nvPr/>
        </p:nvCxnSpPr>
        <p:spPr>
          <a:xfrm flipH="1">
            <a:off x="3213847" y="5024712"/>
            <a:ext cx="6100482"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85">
            <a:extLst>
              <a:ext uri="{FF2B5EF4-FFF2-40B4-BE49-F238E27FC236}">
                <a16:creationId xmlns="" xmlns:a16="http://schemas.microsoft.com/office/drawing/2014/main" id="{718DE404-6904-6A42-BCA6-78744CFF620D}"/>
              </a:ext>
            </a:extLst>
          </p:cNvPr>
          <p:cNvSpPr/>
          <p:nvPr/>
        </p:nvSpPr>
        <p:spPr>
          <a:xfrm>
            <a:off x="890489" y="3290040"/>
            <a:ext cx="1476522" cy="1492749"/>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A59CC5FF-15B0-0043-80FA-B8C77415E82C}"/>
              </a:ext>
            </a:extLst>
          </p:cNvPr>
          <p:cNvSpPr txBox="1"/>
          <p:nvPr/>
        </p:nvSpPr>
        <p:spPr>
          <a:xfrm>
            <a:off x="1329017" y="5225986"/>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BUT SO HAVE SALES PRICES!</a:t>
            </a:r>
          </a:p>
        </p:txBody>
      </p:sp>
      <p:sp>
        <p:nvSpPr>
          <p:cNvPr id="22" name="TextBox 21">
            <a:extLst>
              <a:ext uri="{FF2B5EF4-FFF2-40B4-BE49-F238E27FC236}">
                <a16:creationId xmlns="" xmlns:a16="http://schemas.microsoft.com/office/drawing/2014/main" id="{A4846DA9-9078-7548-831E-42C66AA4877A}"/>
              </a:ext>
            </a:extLst>
          </p:cNvPr>
          <p:cNvSpPr txBox="1"/>
          <p:nvPr/>
        </p:nvSpPr>
        <p:spPr>
          <a:xfrm>
            <a:off x="1043965" y="1727176"/>
            <a:ext cx="1169569" cy="369332"/>
          </a:xfrm>
          <a:prstGeom prst="rect">
            <a:avLst/>
          </a:prstGeom>
          <a:noFill/>
        </p:spPr>
        <p:txBody>
          <a:bodyPr wrap="square" rtlCol="0">
            <a:spAutoFit/>
          </a:bodyPr>
          <a:lstStyle/>
          <a:p>
            <a:pPr algn="ctr"/>
            <a:r>
              <a:rPr lang="en-US" dirty="0">
                <a:solidFill>
                  <a:schemeClr val="bg1"/>
                </a:solidFill>
                <a:latin typeface="Arial Rounded MT Bold" panose="020F0704030504030204" pitchFamily="34" charset="77"/>
              </a:rPr>
              <a:t>RENTAL</a:t>
            </a:r>
          </a:p>
        </p:txBody>
      </p:sp>
      <p:sp>
        <p:nvSpPr>
          <p:cNvPr id="90" name="TextBox 89">
            <a:extLst>
              <a:ext uri="{FF2B5EF4-FFF2-40B4-BE49-F238E27FC236}">
                <a16:creationId xmlns="" xmlns:a16="http://schemas.microsoft.com/office/drawing/2014/main" id="{86E80633-B541-2D49-A9CC-056599524314}"/>
              </a:ext>
            </a:extLst>
          </p:cNvPr>
          <p:cNvSpPr txBox="1"/>
          <p:nvPr/>
        </p:nvSpPr>
        <p:spPr>
          <a:xfrm>
            <a:off x="1036076" y="3718012"/>
            <a:ext cx="1169569" cy="369332"/>
          </a:xfrm>
          <a:prstGeom prst="rect">
            <a:avLst/>
          </a:prstGeom>
          <a:noFill/>
        </p:spPr>
        <p:txBody>
          <a:bodyPr wrap="square" rtlCol="0">
            <a:spAutoFit/>
          </a:bodyPr>
          <a:lstStyle/>
          <a:p>
            <a:pPr algn="ctr"/>
            <a:r>
              <a:rPr lang="en-US" dirty="0">
                <a:solidFill>
                  <a:schemeClr val="bg1"/>
                </a:solidFill>
                <a:latin typeface="Arial Rounded MT Bold" panose="020F0704030504030204" pitchFamily="34" charset="77"/>
              </a:rPr>
              <a:t>SALES</a:t>
            </a:r>
          </a:p>
        </p:txBody>
      </p:sp>
      <p:pic>
        <p:nvPicPr>
          <p:cNvPr id="2" name="Picture 1">
            <a:extLst>
              <a:ext uri="{FF2B5EF4-FFF2-40B4-BE49-F238E27FC236}">
                <a16:creationId xmlns="" xmlns:a16="http://schemas.microsoft.com/office/drawing/2014/main" id="{179383EF-9A68-3D4E-8C15-A4243A6E2CE2}"/>
              </a:ext>
            </a:extLst>
          </p:cNvPr>
          <p:cNvPicPr>
            <a:picLocks noChangeAspect="1"/>
          </p:cNvPicPr>
          <p:nvPr/>
        </p:nvPicPr>
        <p:blipFill>
          <a:blip r:embed="rId4"/>
          <a:stretch>
            <a:fillRect/>
          </a:stretch>
        </p:blipFill>
        <p:spPr>
          <a:xfrm>
            <a:off x="3137359" y="2779178"/>
            <a:ext cx="6204151" cy="2228334"/>
          </a:xfrm>
          <a:prstGeom prst="rect">
            <a:avLst/>
          </a:prstGeom>
        </p:spPr>
      </p:pic>
      <p:sp>
        <p:nvSpPr>
          <p:cNvPr id="14" name="TextBox 13">
            <a:extLst>
              <a:ext uri="{FF2B5EF4-FFF2-40B4-BE49-F238E27FC236}">
                <a16:creationId xmlns="" xmlns:a16="http://schemas.microsoft.com/office/drawing/2014/main" id="{78BAB05C-1C5F-6D46-B2AF-A366273CD635}"/>
              </a:ext>
            </a:extLst>
          </p:cNvPr>
          <p:cNvSpPr txBox="1"/>
          <p:nvPr/>
        </p:nvSpPr>
        <p:spPr>
          <a:xfrm>
            <a:off x="1366069" y="5804765"/>
            <a:ext cx="9870141"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AND PARTICULARLY IN LONDON</a:t>
            </a:r>
          </a:p>
        </p:txBody>
      </p:sp>
    </p:spTree>
    <p:extLst>
      <p:ext uri="{BB962C8B-B14F-4D97-AF65-F5344CB8AC3E}">
        <p14:creationId xmlns:p14="http://schemas.microsoft.com/office/powerpoint/2010/main" val="1944865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dissolve">
                                      <p:cBhvr>
                                        <p:cTn id="12" dur="500"/>
                                        <p:tgtEl>
                                          <p:spTgt spid="89"/>
                                        </p:tgtEl>
                                      </p:cBhvr>
                                    </p:animEffect>
                                  </p:childTnLst>
                                </p:cTn>
                              </p:par>
                              <p:par>
                                <p:cTn id="13" presetID="18" presetClass="entr" presetSubtype="3"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strips(upRight)">
                                      <p:cBhvr>
                                        <p:cTn id="15" dur="20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EA9E446A-1647-E441-88F0-A23D86E4BDA7}"/>
              </a:ext>
            </a:extLst>
          </p:cNvPr>
          <p:cNvGrpSpPr/>
          <p:nvPr/>
        </p:nvGrpSpPr>
        <p:grpSpPr>
          <a:xfrm rot="836391">
            <a:off x="2759587" y="1846662"/>
            <a:ext cx="1616067" cy="1610959"/>
            <a:chOff x="1481214" y="1679490"/>
            <a:chExt cx="1677870" cy="1672567"/>
          </a:xfrm>
        </p:grpSpPr>
        <p:grpSp>
          <p:nvGrpSpPr>
            <p:cNvPr id="28" name="Group 27">
              <a:extLst>
                <a:ext uri="{FF2B5EF4-FFF2-40B4-BE49-F238E27FC236}">
                  <a16:creationId xmlns="" xmlns:a16="http://schemas.microsoft.com/office/drawing/2014/main" id="{85DB5145-6E8C-3143-973E-41AC5A6E7FE9}"/>
                </a:ext>
              </a:extLst>
            </p:cNvPr>
            <p:cNvGrpSpPr/>
            <p:nvPr/>
          </p:nvGrpSpPr>
          <p:grpSpPr>
            <a:xfrm>
              <a:off x="1569475" y="1679490"/>
              <a:ext cx="1414303" cy="1672567"/>
              <a:chOff x="4855140" y="1821617"/>
              <a:chExt cx="1546411" cy="1828799"/>
            </a:xfrm>
          </p:grpSpPr>
          <p:sp>
            <p:nvSpPr>
              <p:cNvPr id="30" name="Rectangle 29">
                <a:extLst>
                  <a:ext uri="{FF2B5EF4-FFF2-40B4-BE49-F238E27FC236}">
                    <a16:creationId xmlns="" xmlns:a16="http://schemas.microsoft.com/office/drawing/2014/main" id="{6948D340-4F47-604D-88EC-3D3E05792D1E}"/>
                  </a:ext>
                </a:extLst>
              </p:cNvPr>
              <p:cNvSpPr/>
              <p:nvPr/>
            </p:nvSpPr>
            <p:spPr>
              <a:xfrm>
                <a:off x="4855140" y="1821617"/>
                <a:ext cx="1546411" cy="979544"/>
              </a:xfrm>
              <a:prstGeom prst="rect">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 xmlns:a16="http://schemas.microsoft.com/office/drawing/2014/main" id="{154F6EC6-E3DD-524D-8F8F-D58CCBE539E9}"/>
                  </a:ext>
                </a:extLst>
              </p:cNvPr>
              <p:cNvCxnSpPr>
                <a:stCxn id="30" idx="2"/>
              </p:cNvCxnSpPr>
              <p:nvPr/>
            </p:nvCxnSpPr>
            <p:spPr>
              <a:xfrm flipH="1">
                <a:off x="5628345" y="2801160"/>
                <a:ext cx="1" cy="849256"/>
              </a:xfrm>
              <a:prstGeom prst="line">
                <a:avLst/>
              </a:pr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 xmlns:a16="http://schemas.microsoft.com/office/drawing/2014/main" id="{5F7A4658-210E-1C48-B479-D7D4354F5EFD}"/>
                </a:ext>
              </a:extLst>
            </p:cNvPr>
            <p:cNvSpPr txBox="1"/>
            <p:nvPr/>
          </p:nvSpPr>
          <p:spPr>
            <a:xfrm>
              <a:off x="1481214" y="1784445"/>
              <a:ext cx="1677870" cy="400110"/>
            </a:xfrm>
            <a:prstGeom prst="rect">
              <a:avLst/>
            </a:prstGeom>
            <a:noFill/>
          </p:spPr>
          <p:txBody>
            <a:bodyPr wrap="square" rtlCol="0">
              <a:spAutoFit/>
            </a:bodyPr>
            <a:lstStyle/>
            <a:p>
              <a:pPr algn="ctr"/>
              <a:r>
                <a:rPr lang="en-US" sz="2000" dirty="0">
                  <a:solidFill>
                    <a:schemeClr val="accent4">
                      <a:lumMod val="50000"/>
                    </a:schemeClr>
                  </a:solidFill>
                  <a:latin typeface="Arial Rounded MT Bold" panose="020F0704030504030204" pitchFamily="34" charset="77"/>
                </a:rPr>
                <a:t>PROTEST</a:t>
              </a:r>
            </a:p>
          </p:txBody>
        </p:sp>
      </p:grpSp>
      <p:grpSp>
        <p:nvGrpSpPr>
          <p:cNvPr id="9" name="Group 8">
            <a:extLst>
              <a:ext uri="{FF2B5EF4-FFF2-40B4-BE49-F238E27FC236}">
                <a16:creationId xmlns="" xmlns:a16="http://schemas.microsoft.com/office/drawing/2014/main" id="{257F8BB8-C78A-B944-B06E-FE3D2F782C38}"/>
              </a:ext>
            </a:extLst>
          </p:cNvPr>
          <p:cNvGrpSpPr/>
          <p:nvPr/>
        </p:nvGrpSpPr>
        <p:grpSpPr>
          <a:xfrm rot="21054630">
            <a:off x="1501548" y="1677874"/>
            <a:ext cx="1677870" cy="1672567"/>
            <a:chOff x="1481214" y="1679490"/>
            <a:chExt cx="1677870" cy="1672567"/>
          </a:xfrm>
        </p:grpSpPr>
        <p:grpSp>
          <p:nvGrpSpPr>
            <p:cNvPr id="6" name="Group 5">
              <a:extLst>
                <a:ext uri="{FF2B5EF4-FFF2-40B4-BE49-F238E27FC236}">
                  <a16:creationId xmlns="" xmlns:a16="http://schemas.microsoft.com/office/drawing/2014/main" id="{81F2BAEA-6CA6-AD48-9605-926E8B0575B6}"/>
                </a:ext>
              </a:extLst>
            </p:cNvPr>
            <p:cNvGrpSpPr/>
            <p:nvPr/>
          </p:nvGrpSpPr>
          <p:grpSpPr>
            <a:xfrm>
              <a:off x="1569475" y="1679490"/>
              <a:ext cx="1414303" cy="1672567"/>
              <a:chOff x="4855140" y="1821617"/>
              <a:chExt cx="1546411" cy="1828799"/>
            </a:xfrm>
          </p:grpSpPr>
          <p:sp>
            <p:nvSpPr>
              <p:cNvPr id="2" name="Rectangle 1">
                <a:extLst>
                  <a:ext uri="{FF2B5EF4-FFF2-40B4-BE49-F238E27FC236}">
                    <a16:creationId xmlns="" xmlns:a16="http://schemas.microsoft.com/office/drawing/2014/main" id="{F7A58A19-67D2-3143-A70B-5972F5FDCE81}"/>
                  </a:ext>
                </a:extLst>
              </p:cNvPr>
              <p:cNvSpPr/>
              <p:nvPr/>
            </p:nvSpPr>
            <p:spPr>
              <a:xfrm>
                <a:off x="4855140" y="1821617"/>
                <a:ext cx="1546411" cy="979544"/>
              </a:xfrm>
              <a:prstGeom prst="rect">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 xmlns:a16="http://schemas.microsoft.com/office/drawing/2014/main" id="{80725EB2-0042-7B47-BAE7-28CF2BA6F09C}"/>
                  </a:ext>
                </a:extLst>
              </p:cNvPr>
              <p:cNvCxnSpPr>
                <a:stCxn id="2" idx="2"/>
              </p:cNvCxnSpPr>
              <p:nvPr/>
            </p:nvCxnSpPr>
            <p:spPr>
              <a:xfrm flipH="1">
                <a:off x="5628345" y="2801160"/>
                <a:ext cx="1" cy="849256"/>
              </a:xfrm>
              <a:prstGeom prst="line">
                <a:avLst/>
              </a:pr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 xmlns:a16="http://schemas.microsoft.com/office/drawing/2014/main" id="{6CD3D818-70BA-7E48-94A4-9E845DB92E61}"/>
                </a:ext>
              </a:extLst>
            </p:cNvPr>
            <p:cNvSpPr txBox="1"/>
            <p:nvPr/>
          </p:nvSpPr>
          <p:spPr>
            <a:xfrm>
              <a:off x="1481214" y="1784445"/>
              <a:ext cx="1677870" cy="400110"/>
            </a:xfrm>
            <a:prstGeom prst="rect">
              <a:avLst/>
            </a:prstGeom>
            <a:noFill/>
          </p:spPr>
          <p:txBody>
            <a:bodyPr wrap="square" rtlCol="0">
              <a:spAutoFit/>
            </a:bodyPr>
            <a:lstStyle/>
            <a:p>
              <a:pPr algn="ctr"/>
              <a:r>
                <a:rPr lang="en-US" sz="2000" dirty="0">
                  <a:solidFill>
                    <a:schemeClr val="accent4">
                      <a:lumMod val="50000"/>
                    </a:schemeClr>
                  </a:solidFill>
                  <a:latin typeface="Arial Rounded MT Bold" panose="020F0704030504030204" pitchFamily="34" charset="77"/>
                </a:rPr>
                <a:t>PROTEST</a:t>
              </a:r>
            </a:p>
          </p:txBody>
        </p:sp>
      </p:gr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304365" y="366018"/>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TENANTS PROTEST ABOUT HIGHER COSTS</a:t>
            </a:r>
          </a:p>
        </p:txBody>
      </p:sp>
      <p:sp>
        <p:nvSpPr>
          <p:cNvPr id="13" name="Freeform 12">
            <a:extLst>
              <a:ext uri="{FF2B5EF4-FFF2-40B4-BE49-F238E27FC236}">
                <a16:creationId xmlns="" xmlns:a16="http://schemas.microsoft.com/office/drawing/2014/main" id="{1FD0FF24-7ECD-8D47-91EF-CF1323D0DDC0}"/>
              </a:ext>
            </a:extLst>
          </p:cNvPr>
          <p:cNvSpPr/>
          <p:nvPr/>
        </p:nvSpPr>
        <p:spPr>
          <a:xfrm>
            <a:off x="1647860" y="2675848"/>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 xmlns:a16="http://schemas.microsoft.com/office/drawing/2014/main" id="{AC81C5C6-558B-5540-8A4B-C9161CC32C33}"/>
              </a:ext>
            </a:extLst>
          </p:cNvPr>
          <p:cNvSpPr/>
          <p:nvPr/>
        </p:nvSpPr>
        <p:spPr>
          <a:xfrm>
            <a:off x="2499507" y="2660426"/>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90C51B26-0C2A-3D49-BA72-0562D9F951E5}"/>
              </a:ext>
            </a:extLst>
          </p:cNvPr>
          <p:cNvSpPr/>
          <p:nvPr/>
        </p:nvSpPr>
        <p:spPr>
          <a:xfrm>
            <a:off x="3351154" y="2675848"/>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 xmlns:a16="http://schemas.microsoft.com/office/drawing/2014/main" id="{EF124B7A-C831-5444-948E-389733A150CA}"/>
              </a:ext>
            </a:extLst>
          </p:cNvPr>
          <p:cNvSpPr/>
          <p:nvPr/>
        </p:nvSpPr>
        <p:spPr>
          <a:xfrm>
            <a:off x="2073684" y="3097189"/>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 xmlns:a16="http://schemas.microsoft.com/office/drawing/2014/main" id="{BE8FC000-5FB4-684F-98F2-2120C339A74E}"/>
              </a:ext>
            </a:extLst>
          </p:cNvPr>
          <p:cNvSpPr/>
          <p:nvPr/>
        </p:nvSpPr>
        <p:spPr>
          <a:xfrm>
            <a:off x="2925330" y="3097188"/>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 xmlns:a16="http://schemas.microsoft.com/office/drawing/2014/main" id="{B8DB3692-ADFD-CC43-84DC-CAAF41C301ED}"/>
              </a:ext>
            </a:extLst>
          </p:cNvPr>
          <p:cNvSpPr/>
          <p:nvPr/>
        </p:nvSpPr>
        <p:spPr>
          <a:xfrm>
            <a:off x="3271293" y="3644687"/>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 xmlns:a16="http://schemas.microsoft.com/office/drawing/2014/main" id="{8D1F1CA9-64FC-D446-BFE0-46FFC345B14F}"/>
              </a:ext>
            </a:extLst>
          </p:cNvPr>
          <p:cNvSpPr/>
          <p:nvPr/>
        </p:nvSpPr>
        <p:spPr>
          <a:xfrm>
            <a:off x="2554302" y="3897313"/>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68939310-5CAE-5945-AB5D-BAB64C58035A}"/>
              </a:ext>
            </a:extLst>
          </p:cNvPr>
          <p:cNvSpPr txBox="1"/>
          <p:nvPr/>
        </p:nvSpPr>
        <p:spPr>
          <a:xfrm>
            <a:off x="5766969" y="1577622"/>
            <a:ext cx="5230252" cy="523220"/>
          </a:xfrm>
          <a:prstGeom prst="rect">
            <a:avLst/>
          </a:prstGeom>
          <a:noFill/>
        </p:spPr>
        <p:txBody>
          <a:bodyPr wrap="square" rtlCol="0">
            <a:spAutoFit/>
          </a:bodyPr>
          <a:lstStyle/>
          <a:p>
            <a:r>
              <a:rPr lang="en-US" sz="2800" b="1" dirty="0">
                <a:solidFill>
                  <a:schemeClr val="accent4">
                    <a:lumMod val="50000"/>
                  </a:schemeClr>
                </a:solidFill>
                <a:latin typeface="Arial" panose="020B0604020202020204" pitchFamily="34" charset="0"/>
                <a:cs typeface="Arial" panose="020B0604020202020204" pitchFamily="34" charset="0"/>
              </a:rPr>
              <a:t>•  High rents</a:t>
            </a:r>
          </a:p>
        </p:txBody>
      </p:sp>
      <p:sp>
        <p:nvSpPr>
          <p:cNvPr id="33" name="TextBox 32">
            <a:extLst>
              <a:ext uri="{FF2B5EF4-FFF2-40B4-BE49-F238E27FC236}">
                <a16:creationId xmlns="" xmlns:a16="http://schemas.microsoft.com/office/drawing/2014/main" id="{87CAB580-4712-9E47-BBF9-A054D6FAE489}"/>
              </a:ext>
            </a:extLst>
          </p:cNvPr>
          <p:cNvSpPr txBox="1"/>
          <p:nvPr/>
        </p:nvSpPr>
        <p:spPr>
          <a:xfrm>
            <a:off x="5766969" y="2312278"/>
            <a:ext cx="5230252" cy="523220"/>
          </a:xfrm>
          <a:prstGeom prst="rect">
            <a:avLst/>
          </a:prstGeom>
          <a:noFill/>
        </p:spPr>
        <p:txBody>
          <a:bodyPr wrap="square" rtlCol="0">
            <a:spAutoFit/>
          </a:bodyPr>
          <a:lstStyle/>
          <a:p>
            <a:r>
              <a:rPr lang="en-US" sz="2800" b="1" dirty="0">
                <a:solidFill>
                  <a:schemeClr val="accent4">
                    <a:lumMod val="50000"/>
                  </a:schemeClr>
                </a:solidFill>
                <a:latin typeface="Arial" panose="020B0604020202020204" pitchFamily="34" charset="0"/>
                <a:cs typeface="Arial" panose="020B0604020202020204" pitchFamily="34" charset="0"/>
              </a:rPr>
              <a:t>• “RIP OFF” fees</a:t>
            </a:r>
          </a:p>
        </p:txBody>
      </p:sp>
      <p:sp>
        <p:nvSpPr>
          <p:cNvPr id="34" name="TextBox 33">
            <a:extLst>
              <a:ext uri="{FF2B5EF4-FFF2-40B4-BE49-F238E27FC236}">
                <a16:creationId xmlns="" xmlns:a16="http://schemas.microsoft.com/office/drawing/2014/main" id="{454C78D3-D23F-C84B-9D98-8F6B955ABF9A}"/>
              </a:ext>
            </a:extLst>
          </p:cNvPr>
          <p:cNvSpPr txBox="1"/>
          <p:nvPr/>
        </p:nvSpPr>
        <p:spPr>
          <a:xfrm>
            <a:off x="5766969" y="3046934"/>
            <a:ext cx="5230252" cy="523220"/>
          </a:xfrm>
          <a:prstGeom prst="rect">
            <a:avLst/>
          </a:prstGeom>
          <a:noFill/>
        </p:spPr>
        <p:txBody>
          <a:bodyPr wrap="square" rtlCol="0">
            <a:spAutoFit/>
          </a:bodyPr>
          <a:lstStyle/>
          <a:p>
            <a:r>
              <a:rPr lang="en-US" sz="2800" b="1" dirty="0">
                <a:solidFill>
                  <a:schemeClr val="accent4">
                    <a:lumMod val="50000"/>
                  </a:schemeClr>
                </a:solidFill>
                <a:latin typeface="Arial" panose="020B0604020202020204" pitchFamily="34" charset="0"/>
                <a:cs typeface="Arial" panose="020B0604020202020204" pitchFamily="34" charset="0"/>
              </a:rPr>
              <a:t>•  Unfair evictions</a:t>
            </a:r>
          </a:p>
        </p:txBody>
      </p:sp>
      <p:sp>
        <p:nvSpPr>
          <p:cNvPr id="35" name="TextBox 34">
            <a:extLst>
              <a:ext uri="{FF2B5EF4-FFF2-40B4-BE49-F238E27FC236}">
                <a16:creationId xmlns="" xmlns:a16="http://schemas.microsoft.com/office/drawing/2014/main" id="{6A14E573-86A3-4E42-95FD-550C9C99C636}"/>
              </a:ext>
            </a:extLst>
          </p:cNvPr>
          <p:cNvSpPr txBox="1"/>
          <p:nvPr/>
        </p:nvSpPr>
        <p:spPr>
          <a:xfrm>
            <a:off x="5766969" y="3781590"/>
            <a:ext cx="5230252" cy="523220"/>
          </a:xfrm>
          <a:prstGeom prst="rect">
            <a:avLst/>
          </a:prstGeom>
          <a:noFill/>
        </p:spPr>
        <p:txBody>
          <a:bodyPr wrap="square" rtlCol="0">
            <a:spAutoFit/>
          </a:bodyPr>
          <a:lstStyle/>
          <a:p>
            <a:r>
              <a:rPr lang="en-US" sz="2800" b="1" dirty="0">
                <a:solidFill>
                  <a:schemeClr val="accent4">
                    <a:lumMod val="50000"/>
                  </a:schemeClr>
                </a:solidFill>
                <a:latin typeface="Arial" panose="020B0604020202020204" pitchFamily="34" charset="0"/>
                <a:cs typeface="Arial" panose="020B0604020202020204" pitchFamily="34" charset="0"/>
              </a:rPr>
              <a:t>•  The length of tenancies</a:t>
            </a:r>
          </a:p>
        </p:txBody>
      </p:sp>
      <p:sp>
        <p:nvSpPr>
          <p:cNvPr id="36" name="TextBox 35">
            <a:extLst>
              <a:ext uri="{FF2B5EF4-FFF2-40B4-BE49-F238E27FC236}">
                <a16:creationId xmlns="" xmlns:a16="http://schemas.microsoft.com/office/drawing/2014/main" id="{D8CEB103-8D32-5347-AFEE-6616658FB873}"/>
              </a:ext>
            </a:extLst>
          </p:cNvPr>
          <p:cNvSpPr txBox="1"/>
          <p:nvPr/>
        </p:nvSpPr>
        <p:spPr>
          <a:xfrm>
            <a:off x="5766969" y="4516246"/>
            <a:ext cx="5230252" cy="523220"/>
          </a:xfrm>
          <a:prstGeom prst="rect">
            <a:avLst/>
          </a:prstGeom>
          <a:noFill/>
        </p:spPr>
        <p:txBody>
          <a:bodyPr wrap="square" rtlCol="0">
            <a:spAutoFit/>
          </a:bodyPr>
          <a:lstStyle/>
          <a:p>
            <a:r>
              <a:rPr lang="en-US" sz="2800" b="1" dirty="0">
                <a:solidFill>
                  <a:schemeClr val="accent4">
                    <a:lumMod val="50000"/>
                  </a:schemeClr>
                </a:solidFill>
                <a:latin typeface="Arial" panose="020B0604020202020204" pitchFamily="34" charset="0"/>
                <a:cs typeface="Arial" panose="020B0604020202020204" pitchFamily="34" charset="0"/>
              </a:rPr>
              <a:t>•  Rent Increases</a:t>
            </a:r>
          </a:p>
        </p:txBody>
      </p:sp>
    </p:spTree>
    <p:extLst>
      <p:ext uri="{BB962C8B-B14F-4D97-AF65-F5344CB8AC3E}">
        <p14:creationId xmlns:p14="http://schemas.microsoft.com/office/powerpoint/2010/main" val="1459347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 xmlns:a16="http://schemas.microsoft.com/office/drawing/2014/main" id="{85DB5145-6E8C-3143-973E-41AC5A6E7FE9}"/>
              </a:ext>
            </a:extLst>
          </p:cNvPr>
          <p:cNvGrpSpPr/>
          <p:nvPr/>
        </p:nvGrpSpPr>
        <p:grpSpPr>
          <a:xfrm rot="836391">
            <a:off x="2845832" y="1836563"/>
            <a:ext cx="1362208" cy="1610959"/>
            <a:chOff x="4855140" y="1821617"/>
            <a:chExt cx="1546411" cy="1828799"/>
          </a:xfrm>
        </p:grpSpPr>
        <p:sp>
          <p:nvSpPr>
            <p:cNvPr id="30" name="Rectangle 29">
              <a:extLst>
                <a:ext uri="{FF2B5EF4-FFF2-40B4-BE49-F238E27FC236}">
                  <a16:creationId xmlns="" xmlns:a16="http://schemas.microsoft.com/office/drawing/2014/main" id="{6948D340-4F47-604D-88EC-3D3E05792D1E}"/>
                </a:ext>
              </a:extLst>
            </p:cNvPr>
            <p:cNvSpPr/>
            <p:nvPr/>
          </p:nvSpPr>
          <p:spPr>
            <a:xfrm>
              <a:off x="4855140" y="1821617"/>
              <a:ext cx="1546411" cy="979544"/>
            </a:xfrm>
            <a:prstGeom prst="rect">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 xmlns:a16="http://schemas.microsoft.com/office/drawing/2014/main" id="{154F6EC6-E3DD-524D-8F8F-D58CCBE539E9}"/>
                </a:ext>
              </a:extLst>
            </p:cNvPr>
            <p:cNvCxnSpPr>
              <a:stCxn id="30" idx="2"/>
            </p:cNvCxnSpPr>
            <p:nvPr/>
          </p:nvCxnSpPr>
          <p:spPr>
            <a:xfrm flipH="1">
              <a:off x="5628345" y="2801160"/>
              <a:ext cx="1" cy="849256"/>
            </a:xfrm>
            <a:prstGeom prst="line">
              <a:avLst/>
            </a:pr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 xmlns:a16="http://schemas.microsoft.com/office/drawing/2014/main" id="{5F7A4658-210E-1C48-B479-D7D4354F5EFD}"/>
              </a:ext>
            </a:extLst>
          </p:cNvPr>
          <p:cNvSpPr txBox="1"/>
          <p:nvPr/>
        </p:nvSpPr>
        <p:spPr>
          <a:xfrm rot="836391">
            <a:off x="2837888" y="1962821"/>
            <a:ext cx="1616067" cy="385372"/>
          </a:xfrm>
          <a:prstGeom prst="rect">
            <a:avLst/>
          </a:prstGeom>
          <a:noFill/>
        </p:spPr>
        <p:txBody>
          <a:bodyPr wrap="square" rtlCol="0">
            <a:spAutoFit/>
          </a:bodyPr>
          <a:lstStyle/>
          <a:p>
            <a:pPr algn="ctr"/>
            <a:r>
              <a:rPr lang="en-US" sz="2000" dirty="0">
                <a:solidFill>
                  <a:schemeClr val="accent4">
                    <a:lumMod val="50000"/>
                  </a:schemeClr>
                </a:solidFill>
                <a:latin typeface="Arial Rounded MT Bold" panose="020F0704030504030204" pitchFamily="34" charset="77"/>
              </a:rPr>
              <a:t>PROTEST</a:t>
            </a:r>
          </a:p>
        </p:txBody>
      </p:sp>
      <p:grpSp>
        <p:nvGrpSpPr>
          <p:cNvPr id="6" name="Group 5">
            <a:extLst>
              <a:ext uri="{FF2B5EF4-FFF2-40B4-BE49-F238E27FC236}">
                <a16:creationId xmlns="" xmlns:a16="http://schemas.microsoft.com/office/drawing/2014/main" id="{81F2BAEA-6CA6-AD48-9605-926E8B0575B6}"/>
              </a:ext>
            </a:extLst>
          </p:cNvPr>
          <p:cNvGrpSpPr/>
          <p:nvPr/>
        </p:nvGrpSpPr>
        <p:grpSpPr>
          <a:xfrm rot="21054630">
            <a:off x="1590356" y="1684750"/>
            <a:ext cx="1414303" cy="1672567"/>
            <a:chOff x="4855140" y="1821617"/>
            <a:chExt cx="1546411" cy="1828799"/>
          </a:xfrm>
        </p:grpSpPr>
        <p:sp>
          <p:nvSpPr>
            <p:cNvPr id="2" name="Rectangle 1">
              <a:extLst>
                <a:ext uri="{FF2B5EF4-FFF2-40B4-BE49-F238E27FC236}">
                  <a16:creationId xmlns="" xmlns:a16="http://schemas.microsoft.com/office/drawing/2014/main" id="{F7A58A19-67D2-3143-A70B-5972F5FDCE81}"/>
                </a:ext>
              </a:extLst>
            </p:cNvPr>
            <p:cNvSpPr/>
            <p:nvPr/>
          </p:nvSpPr>
          <p:spPr>
            <a:xfrm>
              <a:off x="4855140" y="1821617"/>
              <a:ext cx="1546411" cy="979544"/>
            </a:xfrm>
            <a:prstGeom prst="rect">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 xmlns:a16="http://schemas.microsoft.com/office/drawing/2014/main" id="{80725EB2-0042-7B47-BAE7-28CF2BA6F09C}"/>
                </a:ext>
              </a:extLst>
            </p:cNvPr>
            <p:cNvCxnSpPr>
              <a:stCxn id="2" idx="2"/>
            </p:cNvCxnSpPr>
            <p:nvPr/>
          </p:nvCxnSpPr>
          <p:spPr>
            <a:xfrm flipH="1">
              <a:off x="5628345" y="2801160"/>
              <a:ext cx="1" cy="849256"/>
            </a:xfrm>
            <a:prstGeom prst="line">
              <a:avLst/>
            </a:pr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 xmlns:a16="http://schemas.microsoft.com/office/drawing/2014/main" id="{6CD3D818-70BA-7E48-94A4-9E845DB92E61}"/>
              </a:ext>
            </a:extLst>
          </p:cNvPr>
          <p:cNvSpPr txBox="1"/>
          <p:nvPr/>
        </p:nvSpPr>
        <p:spPr>
          <a:xfrm rot="21054630">
            <a:off x="1387639" y="1789500"/>
            <a:ext cx="1677870" cy="400110"/>
          </a:xfrm>
          <a:prstGeom prst="rect">
            <a:avLst/>
          </a:prstGeom>
          <a:noFill/>
        </p:spPr>
        <p:txBody>
          <a:bodyPr wrap="square" rtlCol="0">
            <a:spAutoFit/>
          </a:bodyPr>
          <a:lstStyle/>
          <a:p>
            <a:pPr algn="ctr"/>
            <a:r>
              <a:rPr lang="en-US" sz="2000" dirty="0">
                <a:solidFill>
                  <a:schemeClr val="accent4">
                    <a:lumMod val="50000"/>
                  </a:schemeClr>
                </a:solidFill>
                <a:latin typeface="Arial Rounded MT Bold" panose="020F0704030504030204" pitchFamily="34" charset="77"/>
              </a:rPr>
              <a:t>PROTEST</a:t>
            </a:r>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127080" y="368321"/>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LOBBY GROUPS ENGAGE THE GOVERNMENT</a:t>
            </a:r>
          </a:p>
        </p:txBody>
      </p:sp>
      <p:sp>
        <p:nvSpPr>
          <p:cNvPr id="13" name="Freeform 12">
            <a:extLst>
              <a:ext uri="{FF2B5EF4-FFF2-40B4-BE49-F238E27FC236}">
                <a16:creationId xmlns="" xmlns:a16="http://schemas.microsoft.com/office/drawing/2014/main" id="{1FD0FF24-7ECD-8D47-91EF-CF1323D0DDC0}"/>
              </a:ext>
            </a:extLst>
          </p:cNvPr>
          <p:cNvSpPr/>
          <p:nvPr/>
        </p:nvSpPr>
        <p:spPr>
          <a:xfrm>
            <a:off x="1647860" y="2675848"/>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 xmlns:a16="http://schemas.microsoft.com/office/drawing/2014/main" id="{AC81C5C6-558B-5540-8A4B-C9161CC32C33}"/>
              </a:ext>
            </a:extLst>
          </p:cNvPr>
          <p:cNvSpPr/>
          <p:nvPr/>
        </p:nvSpPr>
        <p:spPr>
          <a:xfrm>
            <a:off x="2499507" y="2660426"/>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90C51B26-0C2A-3D49-BA72-0562D9F951E5}"/>
              </a:ext>
            </a:extLst>
          </p:cNvPr>
          <p:cNvSpPr/>
          <p:nvPr/>
        </p:nvSpPr>
        <p:spPr>
          <a:xfrm>
            <a:off x="3351154" y="2675848"/>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 xmlns:a16="http://schemas.microsoft.com/office/drawing/2014/main" id="{EF124B7A-C831-5444-948E-389733A150CA}"/>
              </a:ext>
            </a:extLst>
          </p:cNvPr>
          <p:cNvSpPr/>
          <p:nvPr/>
        </p:nvSpPr>
        <p:spPr>
          <a:xfrm>
            <a:off x="2073684" y="3097189"/>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 xmlns:a16="http://schemas.microsoft.com/office/drawing/2014/main" id="{BE8FC000-5FB4-684F-98F2-2120C339A74E}"/>
              </a:ext>
            </a:extLst>
          </p:cNvPr>
          <p:cNvSpPr/>
          <p:nvPr/>
        </p:nvSpPr>
        <p:spPr>
          <a:xfrm>
            <a:off x="2925330" y="3097188"/>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 xmlns:a16="http://schemas.microsoft.com/office/drawing/2014/main" id="{B8DB3692-ADFD-CC43-84DC-CAAF41C301ED}"/>
              </a:ext>
            </a:extLst>
          </p:cNvPr>
          <p:cNvSpPr/>
          <p:nvPr/>
        </p:nvSpPr>
        <p:spPr>
          <a:xfrm>
            <a:off x="3271293" y="3644687"/>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 xmlns:a16="http://schemas.microsoft.com/office/drawing/2014/main" id="{8D1F1CA9-64FC-D446-BFE0-46FFC345B14F}"/>
              </a:ext>
            </a:extLst>
          </p:cNvPr>
          <p:cNvSpPr/>
          <p:nvPr/>
        </p:nvSpPr>
        <p:spPr>
          <a:xfrm>
            <a:off x="2554302" y="3897313"/>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35FA4260-67E1-984F-B3AF-3D959FAB4EE6}"/>
              </a:ext>
            </a:extLst>
          </p:cNvPr>
          <p:cNvPicPr>
            <a:picLocks noChangeAspect="1"/>
          </p:cNvPicPr>
          <p:nvPr/>
        </p:nvPicPr>
        <p:blipFill>
          <a:blip r:embed="rId4"/>
          <a:stretch>
            <a:fillRect/>
          </a:stretch>
        </p:blipFill>
        <p:spPr>
          <a:xfrm>
            <a:off x="5740729" y="1583538"/>
            <a:ext cx="2103718" cy="2113110"/>
          </a:xfrm>
          <a:prstGeom prst="rect">
            <a:avLst/>
          </a:prstGeom>
        </p:spPr>
      </p:pic>
      <p:pic>
        <p:nvPicPr>
          <p:cNvPr id="11" name="Picture 10">
            <a:extLst>
              <a:ext uri="{FF2B5EF4-FFF2-40B4-BE49-F238E27FC236}">
                <a16:creationId xmlns="" xmlns:a16="http://schemas.microsoft.com/office/drawing/2014/main" id="{3D916A8B-7A7C-DA4C-AC9B-E2A56B6BBC12}"/>
              </a:ext>
            </a:extLst>
          </p:cNvPr>
          <p:cNvPicPr>
            <a:picLocks noChangeAspect="1"/>
          </p:cNvPicPr>
          <p:nvPr/>
        </p:nvPicPr>
        <p:blipFill>
          <a:blip r:embed="rId5"/>
          <a:stretch>
            <a:fillRect/>
          </a:stretch>
        </p:blipFill>
        <p:spPr>
          <a:xfrm>
            <a:off x="8871092" y="1570519"/>
            <a:ext cx="2126129" cy="2126129"/>
          </a:xfrm>
          <a:prstGeom prst="rect">
            <a:avLst/>
          </a:prstGeom>
        </p:spPr>
      </p:pic>
      <p:pic>
        <p:nvPicPr>
          <p:cNvPr id="18" name="Picture 17">
            <a:extLst>
              <a:ext uri="{FF2B5EF4-FFF2-40B4-BE49-F238E27FC236}">
                <a16:creationId xmlns="" xmlns:a16="http://schemas.microsoft.com/office/drawing/2014/main" id="{C5226D72-008F-8E4E-966B-B3725670536A}"/>
              </a:ext>
            </a:extLst>
          </p:cNvPr>
          <p:cNvPicPr>
            <a:picLocks noChangeAspect="1"/>
          </p:cNvPicPr>
          <p:nvPr/>
        </p:nvPicPr>
        <p:blipFill>
          <a:blip r:embed="rId6"/>
          <a:stretch>
            <a:fillRect/>
          </a:stretch>
        </p:blipFill>
        <p:spPr>
          <a:xfrm>
            <a:off x="5740729" y="4490510"/>
            <a:ext cx="5194300" cy="1562100"/>
          </a:xfrm>
          <a:prstGeom prst="rect">
            <a:avLst/>
          </a:prstGeom>
        </p:spPr>
      </p:pic>
    </p:spTree>
    <p:extLst>
      <p:ext uri="{BB962C8B-B14F-4D97-AF65-F5344CB8AC3E}">
        <p14:creationId xmlns:p14="http://schemas.microsoft.com/office/powerpoint/2010/main" val="3725344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127080" y="368321"/>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2016 – GOVERNMENT PROPOSE FEE BAN</a:t>
            </a:r>
          </a:p>
        </p:txBody>
      </p:sp>
      <p:pic>
        <p:nvPicPr>
          <p:cNvPr id="8" name="Picture 7">
            <a:extLst>
              <a:ext uri="{FF2B5EF4-FFF2-40B4-BE49-F238E27FC236}">
                <a16:creationId xmlns="" xmlns:a16="http://schemas.microsoft.com/office/drawing/2014/main" id="{2A8FA15F-BA33-EB41-B8A5-29D97D7FB42B}"/>
              </a:ext>
            </a:extLst>
          </p:cNvPr>
          <p:cNvPicPr>
            <a:picLocks noChangeAspect="1"/>
          </p:cNvPicPr>
          <p:nvPr/>
        </p:nvPicPr>
        <p:blipFill>
          <a:blip r:embed="rId4"/>
          <a:stretch>
            <a:fillRect/>
          </a:stretch>
        </p:blipFill>
        <p:spPr>
          <a:xfrm>
            <a:off x="2716305" y="1371955"/>
            <a:ext cx="6454588" cy="4647303"/>
          </a:xfrm>
          <a:prstGeom prst="rect">
            <a:avLst/>
          </a:prstGeom>
        </p:spPr>
      </p:pic>
    </p:spTree>
    <p:extLst>
      <p:ext uri="{BB962C8B-B14F-4D97-AF65-F5344CB8AC3E}">
        <p14:creationId xmlns:p14="http://schemas.microsoft.com/office/powerpoint/2010/main" val="1859024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2" name="TextBox 1">
            <a:extLst>
              <a:ext uri="{FF2B5EF4-FFF2-40B4-BE49-F238E27FC236}">
                <a16:creationId xmlns="" xmlns:a16="http://schemas.microsoft.com/office/drawing/2014/main" id="{76797AA1-8786-D044-A24F-7F1DE95B6A1D}"/>
              </a:ext>
            </a:extLst>
          </p:cNvPr>
          <p:cNvSpPr txBox="1"/>
          <p:nvPr/>
        </p:nvSpPr>
        <p:spPr>
          <a:xfrm>
            <a:off x="1199719" y="3227295"/>
            <a:ext cx="10187009" cy="1015663"/>
          </a:xfrm>
          <a:prstGeom prst="rect">
            <a:avLst/>
          </a:prstGeom>
          <a:noFill/>
        </p:spPr>
        <p:txBody>
          <a:bodyPr wrap="square" rtlCol="0">
            <a:spAutoFit/>
          </a:bodyPr>
          <a:lstStyle/>
          <a:p>
            <a:pPr algn="ctr"/>
            <a:r>
              <a:rPr lang="en-US" sz="6000" dirty="0">
                <a:solidFill>
                  <a:schemeClr val="accent4">
                    <a:lumMod val="50000"/>
                  </a:schemeClr>
                </a:solidFill>
                <a:latin typeface="Arial Rounded MT Bold" panose="020F0704030504030204" pitchFamily="34" charset="77"/>
              </a:rPr>
              <a:t>TENANT FEES</a:t>
            </a:r>
          </a:p>
        </p:txBody>
      </p:sp>
      <p:sp>
        <p:nvSpPr>
          <p:cNvPr id="3" name="TextBox 2">
            <a:extLst>
              <a:ext uri="{FF2B5EF4-FFF2-40B4-BE49-F238E27FC236}">
                <a16:creationId xmlns="" xmlns:a16="http://schemas.microsoft.com/office/drawing/2014/main" id="{977A35D0-31E8-E44A-909E-682F7BEF0FAF}"/>
              </a:ext>
            </a:extLst>
          </p:cNvPr>
          <p:cNvSpPr txBox="1"/>
          <p:nvPr/>
        </p:nvSpPr>
        <p:spPr>
          <a:xfrm>
            <a:off x="3160060" y="887506"/>
            <a:ext cx="6266328" cy="707886"/>
          </a:xfrm>
          <a:prstGeom prst="rect">
            <a:avLst/>
          </a:prstGeom>
          <a:noFill/>
        </p:spPr>
        <p:txBody>
          <a:bodyPr wrap="square" rtlCol="0">
            <a:spAutoFit/>
          </a:bodyPr>
          <a:lstStyle/>
          <a:p>
            <a:pPr algn="ctr"/>
            <a:r>
              <a:rPr lang="en-US" sz="4000" dirty="0">
                <a:solidFill>
                  <a:schemeClr val="accent4">
                    <a:lumMod val="50000"/>
                  </a:schemeClr>
                </a:solidFill>
                <a:latin typeface="Arial Rounded MT Bold" panose="020F0704030504030204" pitchFamily="34" charset="77"/>
              </a:rPr>
              <a:t>JUNE 1</a:t>
            </a:r>
            <a:r>
              <a:rPr lang="en-US" sz="4000" baseline="30000" dirty="0">
                <a:solidFill>
                  <a:schemeClr val="accent4">
                    <a:lumMod val="50000"/>
                  </a:schemeClr>
                </a:solidFill>
                <a:latin typeface="Arial Rounded MT Bold" panose="020F0704030504030204" pitchFamily="34" charset="77"/>
              </a:rPr>
              <a:t>st</a:t>
            </a:r>
            <a:r>
              <a:rPr lang="en-US" sz="4000" dirty="0">
                <a:solidFill>
                  <a:schemeClr val="accent4">
                    <a:lumMod val="50000"/>
                  </a:schemeClr>
                </a:solidFill>
                <a:latin typeface="Arial Rounded MT Bold" panose="020F0704030504030204" pitchFamily="34" charset="77"/>
              </a:rPr>
              <a:t> 2019</a:t>
            </a:r>
          </a:p>
        </p:txBody>
      </p:sp>
      <p:grpSp>
        <p:nvGrpSpPr>
          <p:cNvPr id="10" name="Group 9">
            <a:extLst>
              <a:ext uri="{FF2B5EF4-FFF2-40B4-BE49-F238E27FC236}">
                <a16:creationId xmlns="" xmlns:a16="http://schemas.microsoft.com/office/drawing/2014/main" id="{C37D46BB-DEE1-F641-A76D-92C5D870AC80}"/>
              </a:ext>
            </a:extLst>
          </p:cNvPr>
          <p:cNvGrpSpPr/>
          <p:nvPr/>
        </p:nvGrpSpPr>
        <p:grpSpPr>
          <a:xfrm>
            <a:off x="4412749" y="1863527"/>
            <a:ext cx="4181227" cy="3932156"/>
            <a:chOff x="8453604" y="319573"/>
            <a:chExt cx="3631901" cy="3415553"/>
          </a:xfrm>
        </p:grpSpPr>
        <p:sp>
          <p:nvSpPr>
            <p:cNvPr id="4" name="TextBox 3">
              <a:extLst>
                <a:ext uri="{FF2B5EF4-FFF2-40B4-BE49-F238E27FC236}">
                  <a16:creationId xmlns="" xmlns:a16="http://schemas.microsoft.com/office/drawing/2014/main" id="{C520769E-0723-EA49-A39B-DE7D06CBFBED}"/>
                </a:ext>
              </a:extLst>
            </p:cNvPr>
            <p:cNvSpPr txBox="1"/>
            <p:nvPr/>
          </p:nvSpPr>
          <p:spPr>
            <a:xfrm rot="19562070">
              <a:off x="8453604" y="1526633"/>
              <a:ext cx="3631901" cy="962429"/>
            </a:xfrm>
            <a:prstGeom prst="rect">
              <a:avLst/>
            </a:prstGeom>
            <a:noFill/>
          </p:spPr>
          <p:txBody>
            <a:bodyPr wrap="square" rtlCol="0">
              <a:spAutoFit/>
            </a:bodyPr>
            <a:lstStyle/>
            <a:p>
              <a:pPr algn="ctr"/>
              <a:r>
                <a:rPr lang="en-US" sz="6600" dirty="0">
                  <a:solidFill>
                    <a:srgbClr val="FF0000"/>
                  </a:solidFill>
                  <a:latin typeface="Arial Rounded MT Bold" panose="020F0704030504030204" pitchFamily="34" charset="77"/>
                </a:rPr>
                <a:t>BANNED</a:t>
              </a:r>
            </a:p>
          </p:txBody>
        </p:sp>
        <p:sp>
          <p:nvSpPr>
            <p:cNvPr id="5" name="Oval 4">
              <a:extLst>
                <a:ext uri="{FF2B5EF4-FFF2-40B4-BE49-F238E27FC236}">
                  <a16:creationId xmlns="" xmlns:a16="http://schemas.microsoft.com/office/drawing/2014/main" id="{7AF261E1-0746-AC49-8804-E949EC896B79}"/>
                </a:ext>
              </a:extLst>
            </p:cNvPr>
            <p:cNvSpPr/>
            <p:nvPr/>
          </p:nvSpPr>
          <p:spPr>
            <a:xfrm>
              <a:off x="8587056" y="319573"/>
              <a:ext cx="3415553" cy="3415553"/>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 xmlns:a16="http://schemas.microsoft.com/office/drawing/2014/main" id="{2F14223A-E780-C14C-8AE3-A92247E74AD8}"/>
                </a:ext>
              </a:extLst>
            </p:cNvPr>
            <p:cNvCxnSpPr/>
            <p:nvPr/>
          </p:nvCxnSpPr>
          <p:spPr>
            <a:xfrm flipV="1">
              <a:off x="9130553" y="1035424"/>
              <a:ext cx="1358153" cy="9919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778CD0D2-E4A9-284F-979B-6034C41026D6}"/>
                </a:ext>
              </a:extLst>
            </p:cNvPr>
            <p:cNvCxnSpPr/>
            <p:nvPr/>
          </p:nvCxnSpPr>
          <p:spPr>
            <a:xfrm flipV="1">
              <a:off x="9988065" y="2053296"/>
              <a:ext cx="1358153" cy="9919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4534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2" name="TextBox 1">
            <a:extLst>
              <a:ext uri="{FF2B5EF4-FFF2-40B4-BE49-F238E27FC236}">
                <a16:creationId xmlns="" xmlns:a16="http://schemas.microsoft.com/office/drawing/2014/main" id="{76797AA1-8786-D044-A24F-7F1DE95B6A1D}"/>
              </a:ext>
            </a:extLst>
          </p:cNvPr>
          <p:cNvSpPr txBox="1"/>
          <p:nvPr/>
        </p:nvSpPr>
        <p:spPr>
          <a:xfrm>
            <a:off x="1166530" y="204528"/>
            <a:ext cx="10187009" cy="646331"/>
          </a:xfrm>
          <a:prstGeom prst="rect">
            <a:avLst/>
          </a:prstGeom>
          <a:noFill/>
        </p:spPr>
        <p:txBody>
          <a:bodyPr wrap="square" rtlCol="0">
            <a:spAutoFit/>
          </a:bodyPr>
          <a:lstStyle/>
          <a:p>
            <a:pPr algn="ctr"/>
            <a:r>
              <a:rPr lang="en-US" sz="3600" dirty="0">
                <a:solidFill>
                  <a:schemeClr val="accent4">
                    <a:lumMod val="50000"/>
                  </a:schemeClr>
                </a:solidFill>
                <a:latin typeface="Arial Rounded MT Bold" panose="020F0704030504030204" pitchFamily="34" charset="77"/>
              </a:rPr>
              <a:t>TENANT FEES INCLUDED</a:t>
            </a:r>
          </a:p>
        </p:txBody>
      </p:sp>
      <p:sp>
        <p:nvSpPr>
          <p:cNvPr id="6" name="TextBox 5">
            <a:extLst>
              <a:ext uri="{FF2B5EF4-FFF2-40B4-BE49-F238E27FC236}">
                <a16:creationId xmlns="" xmlns:a16="http://schemas.microsoft.com/office/drawing/2014/main" id="{6CFCE7E0-DB8D-DD4D-BC9D-96E215AB93BE}"/>
              </a:ext>
            </a:extLst>
          </p:cNvPr>
          <p:cNvSpPr txBox="1"/>
          <p:nvPr/>
        </p:nvSpPr>
        <p:spPr>
          <a:xfrm>
            <a:off x="1664887" y="1143042"/>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 Collect information from each tenant including …</a:t>
            </a:r>
          </a:p>
        </p:txBody>
      </p:sp>
      <p:sp>
        <p:nvSpPr>
          <p:cNvPr id="11" name="TextBox 10">
            <a:extLst>
              <a:ext uri="{FF2B5EF4-FFF2-40B4-BE49-F238E27FC236}">
                <a16:creationId xmlns="" xmlns:a16="http://schemas.microsoft.com/office/drawing/2014/main" id="{A629755E-A44C-A841-89D5-BDCA00159D35}"/>
              </a:ext>
            </a:extLst>
          </p:cNvPr>
          <p:cNvSpPr txBox="1"/>
          <p:nvPr/>
        </p:nvSpPr>
        <p:spPr>
          <a:xfrm>
            <a:off x="2081576" y="1578170"/>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Proof of income including pay slips and bank statement</a:t>
            </a:r>
          </a:p>
        </p:txBody>
      </p:sp>
      <p:sp>
        <p:nvSpPr>
          <p:cNvPr id="14" name="TextBox 13">
            <a:extLst>
              <a:ext uri="{FF2B5EF4-FFF2-40B4-BE49-F238E27FC236}">
                <a16:creationId xmlns="" xmlns:a16="http://schemas.microsoft.com/office/drawing/2014/main" id="{5381CDF4-DF93-1F43-BEF9-A9186C86E2B8}"/>
              </a:ext>
            </a:extLst>
          </p:cNvPr>
          <p:cNvSpPr txBox="1"/>
          <p:nvPr/>
        </p:nvSpPr>
        <p:spPr>
          <a:xfrm>
            <a:off x="2081576" y="2448426"/>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Right to Rent checks including the tenants visiting our office with Passports</a:t>
            </a:r>
          </a:p>
        </p:txBody>
      </p:sp>
      <p:sp>
        <p:nvSpPr>
          <p:cNvPr id="15" name="TextBox 14">
            <a:extLst>
              <a:ext uri="{FF2B5EF4-FFF2-40B4-BE49-F238E27FC236}">
                <a16:creationId xmlns="" xmlns:a16="http://schemas.microsoft.com/office/drawing/2014/main" id="{04D32240-5A21-9C47-8336-E957131F0887}"/>
              </a:ext>
            </a:extLst>
          </p:cNvPr>
          <p:cNvSpPr txBox="1"/>
          <p:nvPr/>
        </p:nvSpPr>
        <p:spPr>
          <a:xfrm>
            <a:off x="2081576" y="3318682"/>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Reference the previous Landlord</a:t>
            </a:r>
          </a:p>
        </p:txBody>
      </p:sp>
      <p:sp>
        <p:nvSpPr>
          <p:cNvPr id="16" name="TextBox 15">
            <a:extLst>
              <a:ext uri="{FF2B5EF4-FFF2-40B4-BE49-F238E27FC236}">
                <a16:creationId xmlns="" xmlns:a16="http://schemas.microsoft.com/office/drawing/2014/main" id="{50E05B8B-5B91-0E4D-BF3E-36500A3DE259}"/>
              </a:ext>
            </a:extLst>
          </p:cNvPr>
          <p:cNvSpPr txBox="1"/>
          <p:nvPr/>
        </p:nvSpPr>
        <p:spPr>
          <a:xfrm>
            <a:off x="2081576" y="3753810"/>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Reference the employer and confirm salary and employment</a:t>
            </a:r>
          </a:p>
        </p:txBody>
      </p:sp>
      <p:sp>
        <p:nvSpPr>
          <p:cNvPr id="17" name="TextBox 16">
            <a:extLst>
              <a:ext uri="{FF2B5EF4-FFF2-40B4-BE49-F238E27FC236}">
                <a16:creationId xmlns="" xmlns:a16="http://schemas.microsoft.com/office/drawing/2014/main" id="{A95ECF21-DCB3-C44F-9206-32AAAA2A047B}"/>
              </a:ext>
            </a:extLst>
          </p:cNvPr>
          <p:cNvSpPr txBox="1"/>
          <p:nvPr/>
        </p:nvSpPr>
        <p:spPr>
          <a:xfrm>
            <a:off x="1664887" y="4188938"/>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 Discuss findings with the landlord</a:t>
            </a:r>
          </a:p>
        </p:txBody>
      </p:sp>
      <p:sp>
        <p:nvSpPr>
          <p:cNvPr id="18" name="TextBox 17">
            <a:extLst>
              <a:ext uri="{FF2B5EF4-FFF2-40B4-BE49-F238E27FC236}">
                <a16:creationId xmlns="" xmlns:a16="http://schemas.microsoft.com/office/drawing/2014/main" id="{82626A1F-88C1-0546-B437-A97DDD6A2710}"/>
              </a:ext>
            </a:extLst>
          </p:cNvPr>
          <p:cNvSpPr txBox="1"/>
          <p:nvPr/>
        </p:nvSpPr>
        <p:spPr>
          <a:xfrm>
            <a:off x="1664886" y="4624066"/>
            <a:ext cx="9563201"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 Arrange for a guarantor if required and carry out all the above checks on them </a:t>
            </a:r>
          </a:p>
        </p:txBody>
      </p:sp>
      <p:sp>
        <p:nvSpPr>
          <p:cNvPr id="20" name="TextBox 19">
            <a:extLst>
              <a:ext uri="{FF2B5EF4-FFF2-40B4-BE49-F238E27FC236}">
                <a16:creationId xmlns="" xmlns:a16="http://schemas.microsoft.com/office/drawing/2014/main" id="{CFBAB7C9-3156-F24E-BAE9-BBA6A36FF5D1}"/>
              </a:ext>
            </a:extLst>
          </p:cNvPr>
          <p:cNvSpPr txBox="1"/>
          <p:nvPr/>
        </p:nvSpPr>
        <p:spPr>
          <a:xfrm>
            <a:off x="1664887" y="5059197"/>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 Check-in Inventory ( outgoing inventory paid by the landlord )</a:t>
            </a:r>
          </a:p>
        </p:txBody>
      </p:sp>
      <p:sp>
        <p:nvSpPr>
          <p:cNvPr id="21" name="TextBox 20">
            <a:extLst>
              <a:ext uri="{FF2B5EF4-FFF2-40B4-BE49-F238E27FC236}">
                <a16:creationId xmlns="" xmlns:a16="http://schemas.microsoft.com/office/drawing/2014/main" id="{52CB0F12-B4AF-2744-AE67-1F98FFBBD7B2}"/>
              </a:ext>
            </a:extLst>
          </p:cNvPr>
          <p:cNvSpPr txBox="1"/>
          <p:nvPr/>
        </p:nvSpPr>
        <p:spPr>
          <a:xfrm>
            <a:off x="2081576" y="2013298"/>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Carry out a full credit check </a:t>
            </a:r>
          </a:p>
        </p:txBody>
      </p:sp>
      <p:sp>
        <p:nvSpPr>
          <p:cNvPr id="22" name="TextBox 21">
            <a:extLst>
              <a:ext uri="{FF2B5EF4-FFF2-40B4-BE49-F238E27FC236}">
                <a16:creationId xmlns="" xmlns:a16="http://schemas.microsoft.com/office/drawing/2014/main" id="{7F320587-7454-FB46-9D6B-D9171E0AB4E6}"/>
              </a:ext>
            </a:extLst>
          </p:cNvPr>
          <p:cNvSpPr txBox="1"/>
          <p:nvPr/>
        </p:nvSpPr>
        <p:spPr>
          <a:xfrm>
            <a:off x="2081576" y="2883554"/>
            <a:ext cx="9005104"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Verify the current address</a:t>
            </a:r>
          </a:p>
        </p:txBody>
      </p:sp>
      <p:sp>
        <p:nvSpPr>
          <p:cNvPr id="23" name="TextBox 22">
            <a:extLst>
              <a:ext uri="{FF2B5EF4-FFF2-40B4-BE49-F238E27FC236}">
                <a16:creationId xmlns="" xmlns:a16="http://schemas.microsoft.com/office/drawing/2014/main" id="{6AC65D42-4F08-B84A-A487-B541AE3C9FB9}"/>
              </a:ext>
            </a:extLst>
          </p:cNvPr>
          <p:cNvSpPr txBox="1"/>
          <p:nvPr/>
        </p:nvSpPr>
        <p:spPr>
          <a:xfrm>
            <a:off x="1664886" y="5751491"/>
            <a:ext cx="9005104" cy="400110"/>
          </a:xfrm>
          <a:prstGeom prst="rect">
            <a:avLst/>
          </a:prstGeom>
          <a:noFill/>
        </p:spPr>
        <p:txBody>
          <a:bodyPr wrap="square" rtlCol="0">
            <a:spAutoFit/>
          </a:bodyPr>
          <a:lstStyle/>
          <a:p>
            <a:pPr algn="ctr"/>
            <a:r>
              <a:rPr lang="en-US" sz="2000" b="1" dirty="0">
                <a:solidFill>
                  <a:schemeClr val="accent4">
                    <a:lumMod val="50000"/>
                  </a:schemeClr>
                </a:solidFill>
                <a:latin typeface="Arial" panose="020B0604020202020204" pitchFamily="34" charset="0"/>
                <a:cs typeface="Arial" panose="020B0604020202020204" pitchFamily="34" charset="0"/>
              </a:rPr>
              <a:t>On average one applicant takes 8 hours work to process</a:t>
            </a:r>
          </a:p>
        </p:txBody>
      </p:sp>
    </p:spTree>
    <p:extLst>
      <p:ext uri="{BB962C8B-B14F-4D97-AF65-F5344CB8AC3E}">
        <p14:creationId xmlns:p14="http://schemas.microsoft.com/office/powerpoint/2010/main" val="226852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5" grpId="0"/>
      <p:bldP spid="16" grpId="0"/>
      <p:bldP spid="17" grpId="0"/>
      <p:bldP spid="18"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2" name="TextBox 1">
            <a:extLst>
              <a:ext uri="{FF2B5EF4-FFF2-40B4-BE49-F238E27FC236}">
                <a16:creationId xmlns="" xmlns:a16="http://schemas.microsoft.com/office/drawing/2014/main" id="{76797AA1-8786-D044-A24F-7F1DE95B6A1D}"/>
              </a:ext>
            </a:extLst>
          </p:cNvPr>
          <p:cNvSpPr txBox="1"/>
          <p:nvPr/>
        </p:nvSpPr>
        <p:spPr>
          <a:xfrm>
            <a:off x="1166530" y="204528"/>
            <a:ext cx="10187009" cy="646331"/>
          </a:xfrm>
          <a:prstGeom prst="rect">
            <a:avLst/>
          </a:prstGeom>
          <a:noFill/>
        </p:spPr>
        <p:txBody>
          <a:bodyPr wrap="square" rtlCol="0">
            <a:spAutoFit/>
          </a:bodyPr>
          <a:lstStyle/>
          <a:p>
            <a:pPr algn="ctr"/>
            <a:r>
              <a:rPr lang="en-US" sz="3600" dirty="0">
                <a:solidFill>
                  <a:schemeClr val="accent4">
                    <a:lumMod val="50000"/>
                  </a:schemeClr>
                </a:solidFill>
                <a:latin typeface="Arial Rounded MT Bold" panose="020F0704030504030204" pitchFamily="34" charset="77"/>
              </a:rPr>
              <a:t>WHAT NEXT</a:t>
            </a:r>
          </a:p>
        </p:txBody>
      </p:sp>
      <p:sp>
        <p:nvSpPr>
          <p:cNvPr id="6" name="TextBox 5">
            <a:extLst>
              <a:ext uri="{FF2B5EF4-FFF2-40B4-BE49-F238E27FC236}">
                <a16:creationId xmlns="" xmlns:a16="http://schemas.microsoft.com/office/drawing/2014/main" id="{6CFCE7E0-DB8D-DD4D-BC9D-96E215AB93BE}"/>
              </a:ext>
            </a:extLst>
          </p:cNvPr>
          <p:cNvSpPr txBox="1"/>
          <p:nvPr/>
        </p:nvSpPr>
        <p:spPr>
          <a:xfrm>
            <a:off x="1664887" y="1235640"/>
            <a:ext cx="9005104" cy="523220"/>
          </a:xfrm>
          <a:prstGeom prst="rect">
            <a:avLst/>
          </a:prstGeom>
          <a:noFill/>
        </p:spPr>
        <p:txBody>
          <a:bodyPr wrap="square" rtlCol="0">
            <a:spAutoFit/>
          </a:bodyPr>
          <a:lstStyle/>
          <a:p>
            <a:r>
              <a:rPr lang="en-US" sz="2800" dirty="0">
                <a:solidFill>
                  <a:schemeClr val="accent4">
                    <a:lumMod val="50000"/>
                  </a:schemeClr>
                </a:solidFill>
                <a:latin typeface="Arial" panose="020B0604020202020204" pitchFamily="34" charset="0"/>
                <a:cs typeface="Arial" panose="020B0604020202020204" pitchFamily="34" charset="0"/>
              </a:rPr>
              <a:t>• Section 21 orders banned</a:t>
            </a:r>
          </a:p>
        </p:txBody>
      </p:sp>
      <p:sp>
        <p:nvSpPr>
          <p:cNvPr id="19" name="TextBox 18">
            <a:extLst>
              <a:ext uri="{FF2B5EF4-FFF2-40B4-BE49-F238E27FC236}">
                <a16:creationId xmlns="" xmlns:a16="http://schemas.microsoft.com/office/drawing/2014/main" id="{1E6D5D7B-7597-444D-8FAE-CDFF802CE794}"/>
              </a:ext>
            </a:extLst>
          </p:cNvPr>
          <p:cNvSpPr txBox="1"/>
          <p:nvPr/>
        </p:nvSpPr>
        <p:spPr>
          <a:xfrm>
            <a:off x="1664886" y="1908901"/>
            <a:ext cx="9005104" cy="523220"/>
          </a:xfrm>
          <a:prstGeom prst="rect">
            <a:avLst/>
          </a:prstGeom>
          <a:noFill/>
        </p:spPr>
        <p:txBody>
          <a:bodyPr wrap="square" rtlCol="0">
            <a:spAutoFit/>
          </a:bodyPr>
          <a:lstStyle/>
          <a:p>
            <a:r>
              <a:rPr lang="en-US" sz="2800" dirty="0">
                <a:solidFill>
                  <a:schemeClr val="accent4">
                    <a:lumMod val="50000"/>
                  </a:schemeClr>
                </a:solidFill>
                <a:latin typeface="Arial" panose="020B0604020202020204" pitchFamily="34" charset="0"/>
                <a:cs typeface="Arial" panose="020B0604020202020204" pitchFamily="34" charset="0"/>
              </a:rPr>
              <a:t>• The length of tenancies extended</a:t>
            </a:r>
          </a:p>
        </p:txBody>
      </p:sp>
      <p:sp>
        <p:nvSpPr>
          <p:cNvPr id="25" name="TextBox 24">
            <a:extLst>
              <a:ext uri="{FF2B5EF4-FFF2-40B4-BE49-F238E27FC236}">
                <a16:creationId xmlns="" xmlns:a16="http://schemas.microsoft.com/office/drawing/2014/main" id="{BE93613B-E172-594C-90BD-FE6E516D2669}"/>
              </a:ext>
            </a:extLst>
          </p:cNvPr>
          <p:cNvSpPr txBox="1"/>
          <p:nvPr/>
        </p:nvSpPr>
        <p:spPr>
          <a:xfrm>
            <a:off x="1664886" y="2582162"/>
            <a:ext cx="9005104" cy="523220"/>
          </a:xfrm>
          <a:prstGeom prst="rect">
            <a:avLst/>
          </a:prstGeom>
          <a:noFill/>
        </p:spPr>
        <p:txBody>
          <a:bodyPr wrap="square" rtlCol="0">
            <a:spAutoFit/>
          </a:bodyPr>
          <a:lstStyle/>
          <a:p>
            <a:r>
              <a:rPr lang="en-US" sz="2800" dirty="0">
                <a:solidFill>
                  <a:schemeClr val="accent4">
                    <a:lumMod val="50000"/>
                  </a:schemeClr>
                </a:solidFill>
                <a:latin typeface="Arial" panose="020B0604020202020204" pitchFamily="34" charset="0"/>
                <a:cs typeface="Arial" panose="020B0604020202020204" pitchFamily="34" charset="0"/>
              </a:rPr>
              <a:t>• Rent Controls</a:t>
            </a:r>
          </a:p>
        </p:txBody>
      </p:sp>
      <p:sp>
        <p:nvSpPr>
          <p:cNvPr id="26" name="TextBox 25">
            <a:extLst>
              <a:ext uri="{FF2B5EF4-FFF2-40B4-BE49-F238E27FC236}">
                <a16:creationId xmlns="" xmlns:a16="http://schemas.microsoft.com/office/drawing/2014/main" id="{1A8274C7-7EE3-2046-B8B1-6C0237BED1BF}"/>
              </a:ext>
            </a:extLst>
          </p:cNvPr>
          <p:cNvSpPr txBox="1"/>
          <p:nvPr/>
        </p:nvSpPr>
        <p:spPr>
          <a:xfrm>
            <a:off x="1664886" y="3928684"/>
            <a:ext cx="9005104" cy="523220"/>
          </a:xfrm>
          <a:prstGeom prst="rect">
            <a:avLst/>
          </a:prstGeom>
          <a:noFill/>
        </p:spPr>
        <p:txBody>
          <a:bodyPr wrap="square" rtlCol="0">
            <a:spAutoFit/>
          </a:bodyPr>
          <a:lstStyle/>
          <a:p>
            <a:r>
              <a:rPr lang="en-US" sz="2800" dirty="0">
                <a:solidFill>
                  <a:schemeClr val="accent4">
                    <a:lumMod val="50000"/>
                  </a:schemeClr>
                </a:solidFill>
                <a:latin typeface="Arial" panose="020B0604020202020204" pitchFamily="34" charset="0"/>
                <a:cs typeface="Arial" panose="020B0604020202020204" pitchFamily="34" charset="0"/>
              </a:rPr>
              <a:t>• Stop the “Right to Buy” schemes ( Generation Rent! )</a:t>
            </a:r>
          </a:p>
        </p:txBody>
      </p:sp>
      <p:sp>
        <p:nvSpPr>
          <p:cNvPr id="27" name="TextBox 26">
            <a:extLst>
              <a:ext uri="{FF2B5EF4-FFF2-40B4-BE49-F238E27FC236}">
                <a16:creationId xmlns="" xmlns:a16="http://schemas.microsoft.com/office/drawing/2014/main" id="{0C2F820D-E79E-EE4C-8209-FA70E4B49C75}"/>
              </a:ext>
            </a:extLst>
          </p:cNvPr>
          <p:cNvSpPr txBox="1"/>
          <p:nvPr/>
        </p:nvSpPr>
        <p:spPr>
          <a:xfrm>
            <a:off x="2002481" y="3255423"/>
            <a:ext cx="9005104" cy="523220"/>
          </a:xfrm>
          <a:prstGeom prst="rect">
            <a:avLst/>
          </a:prstGeom>
          <a:noFill/>
        </p:spPr>
        <p:txBody>
          <a:bodyPr wrap="square" rtlCol="0">
            <a:spAutoFit/>
          </a:bodyPr>
          <a:lstStyle/>
          <a:p>
            <a:r>
              <a:rPr lang="en-US" sz="2800" dirty="0">
                <a:solidFill>
                  <a:schemeClr val="accent4">
                    <a:lumMod val="50000"/>
                  </a:schemeClr>
                </a:solidFill>
                <a:latin typeface="Arial" panose="020B0604020202020204" pitchFamily="34" charset="0"/>
                <a:cs typeface="Arial" panose="020B0604020202020204" pitchFamily="34" charset="0"/>
              </a:rPr>
              <a:t>And ……..</a:t>
            </a:r>
          </a:p>
        </p:txBody>
      </p:sp>
    </p:spTree>
    <p:extLst>
      <p:ext uri="{BB962C8B-B14F-4D97-AF65-F5344CB8AC3E}">
        <p14:creationId xmlns:p14="http://schemas.microsoft.com/office/powerpoint/2010/main" val="450541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2" name="TextBox 1">
            <a:extLst>
              <a:ext uri="{FF2B5EF4-FFF2-40B4-BE49-F238E27FC236}">
                <a16:creationId xmlns="" xmlns:a16="http://schemas.microsoft.com/office/drawing/2014/main" id="{76797AA1-8786-D044-A24F-7F1DE95B6A1D}"/>
              </a:ext>
            </a:extLst>
          </p:cNvPr>
          <p:cNvSpPr txBox="1"/>
          <p:nvPr/>
        </p:nvSpPr>
        <p:spPr>
          <a:xfrm>
            <a:off x="1073933" y="968456"/>
            <a:ext cx="10187009" cy="646331"/>
          </a:xfrm>
          <a:prstGeom prst="rect">
            <a:avLst/>
          </a:prstGeom>
          <a:noFill/>
        </p:spPr>
        <p:txBody>
          <a:bodyPr wrap="square" rtlCol="0">
            <a:spAutoFit/>
          </a:bodyPr>
          <a:lstStyle/>
          <a:p>
            <a:pPr algn="ctr"/>
            <a:r>
              <a:rPr lang="en-US" sz="3600" dirty="0">
                <a:solidFill>
                  <a:schemeClr val="accent4">
                    <a:lumMod val="50000"/>
                  </a:schemeClr>
                </a:solidFill>
                <a:latin typeface="Arial Rounded MT Bold" panose="020F0704030504030204" pitchFamily="34" charset="77"/>
              </a:rPr>
              <a:t>Renting is not going away</a:t>
            </a:r>
          </a:p>
        </p:txBody>
      </p:sp>
      <p:sp>
        <p:nvSpPr>
          <p:cNvPr id="4" name="Rectangle 3">
            <a:extLst>
              <a:ext uri="{FF2B5EF4-FFF2-40B4-BE49-F238E27FC236}">
                <a16:creationId xmlns="" xmlns:a16="http://schemas.microsoft.com/office/drawing/2014/main" id="{33BFE6B6-A0E7-DF47-9A8B-C1F04A62AA53}"/>
              </a:ext>
            </a:extLst>
          </p:cNvPr>
          <p:cNvSpPr/>
          <p:nvPr/>
        </p:nvSpPr>
        <p:spPr>
          <a:xfrm>
            <a:off x="2740336" y="2022336"/>
            <a:ext cx="6854203" cy="1754326"/>
          </a:xfrm>
          <a:prstGeom prst="rect">
            <a:avLst/>
          </a:prstGeom>
        </p:spPr>
        <p:txBody>
          <a:bodyPr wrap="square">
            <a:spAutoFit/>
          </a:bodyPr>
          <a:lstStyle/>
          <a:p>
            <a:pPr algn="ctr"/>
            <a:r>
              <a:rPr lang="en-US" sz="3600" dirty="0">
                <a:solidFill>
                  <a:schemeClr val="accent4">
                    <a:lumMod val="50000"/>
                  </a:schemeClr>
                </a:solidFill>
                <a:latin typeface="Arial Rounded MT Bold" panose="020F0704030504030204" pitchFamily="34" charset="77"/>
              </a:rPr>
              <a:t>The private rental market doubles between 2000 &amp; 2015 and is continuing to rise</a:t>
            </a:r>
          </a:p>
        </p:txBody>
      </p:sp>
      <p:sp>
        <p:nvSpPr>
          <p:cNvPr id="12" name="Rectangle 11">
            <a:extLst>
              <a:ext uri="{FF2B5EF4-FFF2-40B4-BE49-F238E27FC236}">
                <a16:creationId xmlns="" xmlns:a16="http://schemas.microsoft.com/office/drawing/2014/main" id="{285BDF2E-6D1A-EF4E-AF3C-46C590E417A6}"/>
              </a:ext>
            </a:extLst>
          </p:cNvPr>
          <p:cNvSpPr/>
          <p:nvPr/>
        </p:nvSpPr>
        <p:spPr>
          <a:xfrm>
            <a:off x="2266769" y="4184210"/>
            <a:ext cx="7801337" cy="1200329"/>
          </a:xfrm>
          <a:prstGeom prst="rect">
            <a:avLst/>
          </a:prstGeom>
        </p:spPr>
        <p:txBody>
          <a:bodyPr wrap="square">
            <a:spAutoFit/>
          </a:bodyPr>
          <a:lstStyle/>
          <a:p>
            <a:pPr algn="ctr"/>
            <a:r>
              <a:rPr lang="en-US" sz="3600" dirty="0">
                <a:solidFill>
                  <a:schemeClr val="accent4">
                    <a:lumMod val="50000"/>
                  </a:schemeClr>
                </a:solidFill>
                <a:latin typeface="Arial Rounded MT Bold" panose="020F0704030504030204" pitchFamily="34" charset="77"/>
              </a:rPr>
              <a:t>By 2025 it is predicted that over 50% of under 45’s will be renting</a:t>
            </a:r>
          </a:p>
        </p:txBody>
      </p:sp>
    </p:spTree>
    <p:extLst>
      <p:ext uri="{BB962C8B-B14F-4D97-AF65-F5344CB8AC3E}">
        <p14:creationId xmlns:p14="http://schemas.microsoft.com/office/powerpoint/2010/main" val="455830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E749A071-8C46-DF45-8C6D-236A3D9A21D6}"/>
              </a:ext>
            </a:extLst>
          </p:cNvPr>
          <p:cNvPicPr>
            <a:picLocks noChangeAspect="1"/>
          </p:cNvPicPr>
          <p:nvPr/>
        </p:nvPicPr>
        <p:blipFill>
          <a:blip r:embed="rId3"/>
          <a:stretch>
            <a:fillRect/>
          </a:stretch>
        </p:blipFill>
        <p:spPr>
          <a:xfrm>
            <a:off x="3076548" y="865095"/>
            <a:ext cx="6111929" cy="4324576"/>
          </a:xfrm>
          <a:prstGeom prst="rect">
            <a:avLst/>
          </a:prstGeom>
        </p:spPr>
      </p:pic>
    </p:spTree>
    <p:extLst>
      <p:ext uri="{BB962C8B-B14F-4D97-AF65-F5344CB8AC3E}">
        <p14:creationId xmlns:p14="http://schemas.microsoft.com/office/powerpoint/2010/main" val="2526772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37"/>
                                        </p:tgtEl>
                                      </p:cBhvr>
                                    </p:animEffect>
                                    <p:set>
                                      <p:cBhvr>
                                        <p:cTn id="7"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116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E749A071-8C46-DF45-8C6D-236A3D9A21D6}"/>
              </a:ext>
            </a:extLst>
          </p:cNvPr>
          <p:cNvPicPr>
            <a:picLocks noChangeAspect="1"/>
          </p:cNvPicPr>
          <p:nvPr/>
        </p:nvPicPr>
        <p:blipFill>
          <a:blip r:embed="rId3"/>
          <a:stretch>
            <a:fillRect/>
          </a:stretch>
        </p:blipFill>
        <p:spPr>
          <a:xfrm>
            <a:off x="2914750" y="498862"/>
            <a:ext cx="6435525" cy="4553541"/>
          </a:xfrm>
          <a:prstGeom prst="rect">
            <a:avLst/>
          </a:prstGeom>
        </p:spPr>
      </p:pic>
    </p:spTree>
    <p:extLst>
      <p:ext uri="{BB962C8B-B14F-4D97-AF65-F5344CB8AC3E}">
        <p14:creationId xmlns:p14="http://schemas.microsoft.com/office/powerpoint/2010/main" val="450975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 xmlns:a16="http://schemas.microsoft.com/office/drawing/2014/main" id="{F6C8D36F-E314-8C44-B8AE-1EE2AED4ED05}"/>
              </a:ext>
            </a:extLst>
          </p:cNvPr>
          <p:cNvSpPr/>
          <p:nvPr/>
        </p:nvSpPr>
        <p:spPr>
          <a:xfrm>
            <a:off x="3076548" y="5469334"/>
            <a:ext cx="6111929" cy="843719"/>
          </a:xfrm>
          <a:custGeom>
            <a:avLst/>
            <a:gdLst>
              <a:gd name="connsiteX0" fmla="*/ 422994 w 7396920"/>
              <a:gd name="connsiteY0" fmla="*/ 0 h 843719"/>
              <a:gd name="connsiteX1" fmla="*/ 6983504 w 7396920"/>
              <a:gd name="connsiteY1" fmla="*/ 0 h 843719"/>
              <a:gd name="connsiteX2" fmla="*/ 6983504 w 7396920"/>
              <a:gd name="connsiteY2" fmla="*/ 852 h 843719"/>
              <a:gd name="connsiteX3" fmla="*/ 7060080 w 7396920"/>
              <a:gd name="connsiteY3" fmla="*/ 8572 h 843719"/>
              <a:gd name="connsiteX4" fmla="*/ 7396920 w 7396920"/>
              <a:gd name="connsiteY4" fmla="*/ 421860 h 843719"/>
              <a:gd name="connsiteX5" fmla="*/ 7060080 w 7396920"/>
              <a:gd name="connsiteY5" fmla="*/ 835149 h 843719"/>
              <a:gd name="connsiteX6" fmla="*/ 6983504 w 7396920"/>
              <a:gd name="connsiteY6" fmla="*/ 842868 h 843719"/>
              <a:gd name="connsiteX7" fmla="*/ 6983504 w 7396920"/>
              <a:gd name="connsiteY7" fmla="*/ 843717 h 843719"/>
              <a:gd name="connsiteX8" fmla="*/ 6975081 w 7396920"/>
              <a:gd name="connsiteY8" fmla="*/ 843717 h 843719"/>
              <a:gd name="connsiteX9" fmla="*/ 6975061 w 7396920"/>
              <a:gd name="connsiteY9" fmla="*/ 843719 h 843719"/>
              <a:gd name="connsiteX10" fmla="*/ 6975041 w 7396920"/>
              <a:gd name="connsiteY10" fmla="*/ 843717 h 843719"/>
              <a:gd name="connsiteX11" fmla="*/ 422994 w 7396920"/>
              <a:gd name="connsiteY11" fmla="*/ 843717 h 843719"/>
              <a:gd name="connsiteX12" fmla="*/ 422994 w 7396920"/>
              <a:gd name="connsiteY12" fmla="*/ 843605 h 843719"/>
              <a:gd name="connsiteX13" fmla="*/ 421859 w 7396920"/>
              <a:gd name="connsiteY13" fmla="*/ 843719 h 843719"/>
              <a:gd name="connsiteX14" fmla="*/ 0 w 7396920"/>
              <a:gd name="connsiteY14" fmla="*/ 421860 h 843719"/>
              <a:gd name="connsiteX15" fmla="*/ 421859 w 7396920"/>
              <a:gd name="connsiteY15" fmla="*/ 1 h 843719"/>
              <a:gd name="connsiteX16" fmla="*/ 422994 w 7396920"/>
              <a:gd name="connsiteY16" fmla="*/ 116 h 84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6920" h="843719">
                <a:moveTo>
                  <a:pt x="422994" y="0"/>
                </a:moveTo>
                <a:lnTo>
                  <a:pt x="6983504" y="0"/>
                </a:lnTo>
                <a:lnTo>
                  <a:pt x="6983504" y="852"/>
                </a:lnTo>
                <a:lnTo>
                  <a:pt x="7060080" y="8572"/>
                </a:lnTo>
                <a:cubicBezTo>
                  <a:pt x="7252314" y="47909"/>
                  <a:pt x="7396920" y="217998"/>
                  <a:pt x="7396920" y="421860"/>
                </a:cubicBezTo>
                <a:cubicBezTo>
                  <a:pt x="7396920" y="625723"/>
                  <a:pt x="7252314" y="795812"/>
                  <a:pt x="7060080" y="835149"/>
                </a:cubicBezTo>
                <a:lnTo>
                  <a:pt x="6983504" y="842868"/>
                </a:lnTo>
                <a:lnTo>
                  <a:pt x="6983504" y="843717"/>
                </a:lnTo>
                <a:lnTo>
                  <a:pt x="6975081" y="843717"/>
                </a:lnTo>
                <a:lnTo>
                  <a:pt x="6975061" y="843719"/>
                </a:lnTo>
                <a:lnTo>
                  <a:pt x="6975041" y="843717"/>
                </a:lnTo>
                <a:lnTo>
                  <a:pt x="422994" y="843717"/>
                </a:lnTo>
                <a:lnTo>
                  <a:pt x="422994" y="843605"/>
                </a:lnTo>
                <a:lnTo>
                  <a:pt x="421859" y="843719"/>
                </a:lnTo>
                <a:cubicBezTo>
                  <a:pt x="188873" y="843719"/>
                  <a:pt x="0" y="654846"/>
                  <a:pt x="0" y="421860"/>
                </a:cubicBezTo>
                <a:cubicBezTo>
                  <a:pt x="0" y="188874"/>
                  <a:pt x="188873" y="1"/>
                  <a:pt x="421859" y="1"/>
                </a:cubicBezTo>
                <a:lnTo>
                  <a:pt x="422994" y="11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 xmlns:a16="http://schemas.microsoft.com/office/drawing/2014/main" id="{8EF055B9-8706-2F4E-B1F0-7AA457D3D18F}"/>
              </a:ext>
            </a:extLst>
          </p:cNvPr>
          <p:cNvSpPr txBox="1"/>
          <p:nvPr/>
        </p:nvSpPr>
        <p:spPr>
          <a:xfrm>
            <a:off x="2332075" y="5537250"/>
            <a:ext cx="742158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  A B</a:t>
            </a:r>
            <a:r>
              <a:rPr lang="en-US" sz="3600" b="1" dirty="0">
                <a:solidFill>
                  <a:schemeClr val="bg1"/>
                </a:solidFill>
                <a:latin typeface="Arial" panose="020B0604020202020204" pitchFamily="34" charset="0"/>
                <a:cs typeface="Arial" panose="020B0604020202020204" pitchFamily="34" charset="0"/>
              </a:rPr>
              <a:t>RIEF</a:t>
            </a:r>
            <a:r>
              <a:rPr lang="en-US" sz="4000" b="1" dirty="0">
                <a:solidFill>
                  <a:schemeClr val="bg1"/>
                </a:solidFill>
                <a:latin typeface="Arial" panose="020B0604020202020204" pitchFamily="34" charset="0"/>
                <a:cs typeface="Arial" panose="020B0604020202020204" pitchFamily="34" charset="0"/>
              </a:rPr>
              <a:t> H</a:t>
            </a:r>
            <a:r>
              <a:rPr lang="en-US" sz="3600" b="1" dirty="0">
                <a:solidFill>
                  <a:schemeClr val="bg1"/>
                </a:solidFill>
                <a:latin typeface="Arial" panose="020B0604020202020204" pitchFamily="34" charset="0"/>
                <a:cs typeface="Arial" panose="020B0604020202020204" pitchFamily="34" charset="0"/>
              </a:rPr>
              <a:t>ISTORY</a:t>
            </a:r>
          </a:p>
        </p:txBody>
      </p:sp>
      <p:pic>
        <p:nvPicPr>
          <p:cNvPr id="37" name="Picture 36">
            <a:extLst>
              <a:ext uri="{FF2B5EF4-FFF2-40B4-BE49-F238E27FC236}">
                <a16:creationId xmlns="" xmlns:a16="http://schemas.microsoft.com/office/drawing/2014/main" id="{E749A071-8C46-DF45-8C6D-236A3D9A21D6}"/>
              </a:ext>
            </a:extLst>
          </p:cNvPr>
          <p:cNvPicPr>
            <a:picLocks noChangeAspect="1"/>
          </p:cNvPicPr>
          <p:nvPr/>
        </p:nvPicPr>
        <p:blipFill>
          <a:blip r:embed="rId3"/>
          <a:stretch>
            <a:fillRect/>
          </a:stretch>
        </p:blipFill>
        <p:spPr>
          <a:xfrm>
            <a:off x="3076548" y="865095"/>
            <a:ext cx="6111929" cy="4324576"/>
          </a:xfrm>
          <a:prstGeom prst="rect">
            <a:avLst/>
          </a:prstGeom>
        </p:spPr>
      </p:pic>
    </p:spTree>
    <p:extLst>
      <p:ext uri="{BB962C8B-B14F-4D97-AF65-F5344CB8AC3E}">
        <p14:creationId xmlns:p14="http://schemas.microsoft.com/office/powerpoint/2010/main" val="3214840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20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2000"/>
                                        <p:tgtEl>
                                          <p:spTgt spid="61"/>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1000" fill="hold"/>
                                        <p:tgtEl>
                                          <p:spTgt spid="37"/>
                                        </p:tgtEl>
                                      </p:cBhvr>
                                      <p:by x="25000" y="25000"/>
                                    </p:animScale>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1"/>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1" grpId="0"/>
      <p:bldP spid="6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 xmlns:a16="http://schemas.microsoft.com/office/drawing/2014/main" id="{6C18C4E4-9A71-BF4E-8BA1-D3D488A6B1D2}"/>
              </a:ext>
            </a:extLst>
          </p:cNvPr>
          <p:cNvSpPr/>
          <p:nvPr/>
        </p:nvSpPr>
        <p:spPr>
          <a:xfrm>
            <a:off x="2233406" y="134320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 xmlns:a16="http://schemas.microsoft.com/office/drawing/2014/main" id="{E26108C3-0CBF-D84A-8AA8-0C44F767465C}"/>
              </a:ext>
            </a:extLst>
          </p:cNvPr>
          <p:cNvSpPr/>
          <p:nvPr/>
        </p:nvSpPr>
        <p:spPr>
          <a:xfrm>
            <a:off x="3461571" y="134320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9E5A13B8-0DCF-C04A-BF52-2E8A59FA3360}"/>
              </a:ext>
            </a:extLst>
          </p:cNvPr>
          <p:cNvSpPr/>
          <p:nvPr/>
        </p:nvSpPr>
        <p:spPr>
          <a:xfrm>
            <a:off x="4689736" y="134320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 xmlns:a16="http://schemas.microsoft.com/office/drawing/2014/main" id="{027B82ED-9185-8542-91F3-FF79D1610966}"/>
              </a:ext>
            </a:extLst>
          </p:cNvPr>
          <p:cNvSpPr/>
          <p:nvPr/>
        </p:nvSpPr>
        <p:spPr>
          <a:xfrm>
            <a:off x="6925647" y="1343207"/>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 xmlns:a16="http://schemas.microsoft.com/office/drawing/2014/main" id="{B90D5DA4-3AE9-AF44-9DBD-12E67C450A0B}"/>
              </a:ext>
            </a:extLst>
          </p:cNvPr>
          <p:cNvSpPr/>
          <p:nvPr/>
        </p:nvSpPr>
        <p:spPr>
          <a:xfrm>
            <a:off x="2233406" y="2342772"/>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 xmlns:a16="http://schemas.microsoft.com/office/drawing/2014/main" id="{1F878E7C-F306-1647-8053-177FD4042E96}"/>
              </a:ext>
            </a:extLst>
          </p:cNvPr>
          <p:cNvSpPr/>
          <p:nvPr/>
        </p:nvSpPr>
        <p:spPr>
          <a:xfrm>
            <a:off x="3461571" y="2342772"/>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 xmlns:a16="http://schemas.microsoft.com/office/drawing/2014/main" id="{53FD55AB-7276-474B-B423-8811DC0FA7EA}"/>
              </a:ext>
            </a:extLst>
          </p:cNvPr>
          <p:cNvSpPr/>
          <p:nvPr/>
        </p:nvSpPr>
        <p:spPr>
          <a:xfrm>
            <a:off x="4689736" y="2342772"/>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 xmlns:a16="http://schemas.microsoft.com/office/drawing/2014/main" id="{D58F7F7D-D177-AA43-8FC8-3281FFCBEFEA}"/>
              </a:ext>
            </a:extLst>
          </p:cNvPr>
          <p:cNvSpPr/>
          <p:nvPr/>
        </p:nvSpPr>
        <p:spPr>
          <a:xfrm>
            <a:off x="2233406" y="334233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 xmlns:a16="http://schemas.microsoft.com/office/drawing/2014/main" id="{83EE6FA8-157C-524C-B69C-9281B6EB44BB}"/>
              </a:ext>
            </a:extLst>
          </p:cNvPr>
          <p:cNvSpPr/>
          <p:nvPr/>
        </p:nvSpPr>
        <p:spPr>
          <a:xfrm>
            <a:off x="3461571" y="334233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 xmlns:a16="http://schemas.microsoft.com/office/drawing/2014/main" id="{4C1687A3-B70D-6B4D-B146-15A82F8DFC1A}"/>
              </a:ext>
            </a:extLst>
          </p:cNvPr>
          <p:cNvSpPr/>
          <p:nvPr/>
        </p:nvSpPr>
        <p:spPr>
          <a:xfrm>
            <a:off x="4689736" y="334233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 xmlns:a16="http://schemas.microsoft.com/office/drawing/2014/main" id="{256A6124-CD32-024F-9912-0792DF3EA6D9}"/>
              </a:ext>
            </a:extLst>
          </p:cNvPr>
          <p:cNvSpPr/>
          <p:nvPr/>
        </p:nvSpPr>
        <p:spPr>
          <a:xfrm>
            <a:off x="2233406" y="4382243"/>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 xmlns:a16="http://schemas.microsoft.com/office/drawing/2014/main" id="{7612E58D-4A3A-2E48-9F9B-4206B18D0D75}"/>
              </a:ext>
            </a:extLst>
          </p:cNvPr>
          <p:cNvSpPr/>
          <p:nvPr/>
        </p:nvSpPr>
        <p:spPr>
          <a:xfrm>
            <a:off x="3461571" y="4382243"/>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 xmlns:a16="http://schemas.microsoft.com/office/drawing/2014/main" id="{306B5E3A-A279-3146-B83F-4850BCEA1048}"/>
              </a:ext>
            </a:extLst>
          </p:cNvPr>
          <p:cNvSpPr/>
          <p:nvPr/>
        </p:nvSpPr>
        <p:spPr>
          <a:xfrm>
            <a:off x="4689736" y="4382243"/>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 xmlns:a16="http://schemas.microsoft.com/office/drawing/2014/main" id="{E84A7490-8E77-A44E-A6CA-4A8DE70B597A}"/>
              </a:ext>
            </a:extLst>
          </p:cNvPr>
          <p:cNvSpPr/>
          <p:nvPr/>
        </p:nvSpPr>
        <p:spPr>
          <a:xfrm>
            <a:off x="8041751" y="1343207"/>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 xmlns:a16="http://schemas.microsoft.com/office/drawing/2014/main" id="{F3F43C4F-9ED8-A843-A777-ECCDB7F434AB}"/>
              </a:ext>
            </a:extLst>
          </p:cNvPr>
          <p:cNvSpPr/>
          <p:nvPr/>
        </p:nvSpPr>
        <p:spPr>
          <a:xfrm>
            <a:off x="9157856" y="1343207"/>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 xmlns:a16="http://schemas.microsoft.com/office/drawing/2014/main" id="{FAFEFE70-39A0-D24E-BFF1-FE92314D6209}"/>
              </a:ext>
            </a:extLst>
          </p:cNvPr>
          <p:cNvSpPr/>
          <p:nvPr/>
        </p:nvSpPr>
        <p:spPr>
          <a:xfrm>
            <a:off x="6911785" y="2326038"/>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 xmlns:a16="http://schemas.microsoft.com/office/drawing/2014/main" id="{9769E911-EECF-E347-B6B9-EA0D954EF6DC}"/>
              </a:ext>
            </a:extLst>
          </p:cNvPr>
          <p:cNvSpPr/>
          <p:nvPr/>
        </p:nvSpPr>
        <p:spPr>
          <a:xfrm>
            <a:off x="8027889" y="2326038"/>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 xmlns:a16="http://schemas.microsoft.com/office/drawing/2014/main" id="{8E96F877-030E-4041-8A2C-A04A7D6C1F80}"/>
              </a:ext>
            </a:extLst>
          </p:cNvPr>
          <p:cNvSpPr/>
          <p:nvPr/>
        </p:nvSpPr>
        <p:spPr>
          <a:xfrm>
            <a:off x="9143994" y="2326038"/>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 xmlns:a16="http://schemas.microsoft.com/office/drawing/2014/main" id="{D7642561-128E-334B-8B45-E304C8CE384B}"/>
              </a:ext>
            </a:extLst>
          </p:cNvPr>
          <p:cNvSpPr/>
          <p:nvPr/>
        </p:nvSpPr>
        <p:spPr>
          <a:xfrm>
            <a:off x="6925647" y="3342337"/>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 xmlns:a16="http://schemas.microsoft.com/office/drawing/2014/main" id="{91918987-CB17-CC42-B01D-5E6F47BD839B}"/>
              </a:ext>
            </a:extLst>
          </p:cNvPr>
          <p:cNvSpPr/>
          <p:nvPr/>
        </p:nvSpPr>
        <p:spPr>
          <a:xfrm>
            <a:off x="8041751" y="3342337"/>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 xmlns:a16="http://schemas.microsoft.com/office/drawing/2014/main" id="{81AC1B29-F02D-1C49-A01A-EE0717758B09}"/>
              </a:ext>
            </a:extLst>
          </p:cNvPr>
          <p:cNvSpPr/>
          <p:nvPr/>
        </p:nvSpPr>
        <p:spPr>
          <a:xfrm>
            <a:off x="9157856" y="3342337"/>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 xmlns:a16="http://schemas.microsoft.com/office/drawing/2014/main" id="{55FBC336-0931-A841-95AE-E8308BF4CD65}"/>
              </a:ext>
            </a:extLst>
          </p:cNvPr>
          <p:cNvSpPr/>
          <p:nvPr/>
        </p:nvSpPr>
        <p:spPr>
          <a:xfrm>
            <a:off x="6911785" y="4357294"/>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 xmlns:a16="http://schemas.microsoft.com/office/drawing/2014/main" id="{974C5A76-0FF7-6F4D-A089-2C3C335C7C1B}"/>
              </a:ext>
            </a:extLst>
          </p:cNvPr>
          <p:cNvSpPr/>
          <p:nvPr/>
        </p:nvSpPr>
        <p:spPr>
          <a:xfrm>
            <a:off x="8027889" y="4357294"/>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 xmlns:a16="http://schemas.microsoft.com/office/drawing/2014/main" id="{8434FF39-921A-D445-B6AC-3CCC38B470C5}"/>
              </a:ext>
            </a:extLst>
          </p:cNvPr>
          <p:cNvSpPr/>
          <p:nvPr/>
        </p:nvSpPr>
        <p:spPr>
          <a:xfrm>
            <a:off x="9143994" y="4357294"/>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 xmlns:a16="http://schemas.microsoft.com/office/drawing/2014/main" id="{43C40ED3-7BD4-054D-9CF6-58FBAC17236C}"/>
              </a:ext>
            </a:extLst>
          </p:cNvPr>
          <p:cNvSpPr/>
          <p:nvPr/>
        </p:nvSpPr>
        <p:spPr>
          <a:xfrm>
            <a:off x="6925647" y="5372251"/>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 xmlns:a16="http://schemas.microsoft.com/office/drawing/2014/main" id="{3DB12C66-FA9B-EA4D-856C-A758A15FF721}"/>
              </a:ext>
            </a:extLst>
          </p:cNvPr>
          <p:cNvSpPr/>
          <p:nvPr/>
        </p:nvSpPr>
        <p:spPr>
          <a:xfrm>
            <a:off x="8041751" y="5372251"/>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a:extLst>
              <a:ext uri="{FF2B5EF4-FFF2-40B4-BE49-F238E27FC236}">
                <a16:creationId xmlns="" xmlns:a16="http://schemas.microsoft.com/office/drawing/2014/main" id="{E6BEC1AB-D427-4E4F-A028-89C9B25D0753}"/>
              </a:ext>
            </a:extLst>
          </p:cNvPr>
          <p:cNvSpPr/>
          <p:nvPr/>
        </p:nvSpPr>
        <p:spPr>
          <a:xfrm>
            <a:off x="9157856" y="5372251"/>
            <a:ext cx="363488" cy="732715"/>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2233406" y="366018"/>
            <a:ext cx="7421582"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NOT ENOUGH HOMES IN THE UK</a:t>
            </a:r>
          </a:p>
        </p:txBody>
      </p:sp>
    </p:spTree>
    <p:extLst>
      <p:ext uri="{BB962C8B-B14F-4D97-AF65-F5344CB8AC3E}">
        <p14:creationId xmlns:p14="http://schemas.microsoft.com/office/powerpoint/2010/main" val="404776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ssolve">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dissolve">
                                      <p:cBhvr>
                                        <p:cTn id="2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 xmlns:a16="http://schemas.microsoft.com/office/drawing/2014/main" id="{83EE6FA8-157C-524C-B69C-9281B6EB44BB}"/>
              </a:ext>
            </a:extLst>
          </p:cNvPr>
          <p:cNvSpPr/>
          <p:nvPr/>
        </p:nvSpPr>
        <p:spPr>
          <a:xfrm>
            <a:off x="4967517" y="4367207"/>
            <a:ext cx="670602" cy="677972"/>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 xmlns:a16="http://schemas.microsoft.com/office/drawing/2014/main" id="{E84A7490-8E77-A44E-A6CA-4A8DE70B597A}"/>
              </a:ext>
            </a:extLst>
          </p:cNvPr>
          <p:cNvSpPr/>
          <p:nvPr/>
        </p:nvSpPr>
        <p:spPr>
          <a:xfrm>
            <a:off x="3772495" y="4939344"/>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613647" y="366018"/>
            <a:ext cx="8875059"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AFFORDABLE HOUSING NOT AVAILABLE</a:t>
            </a:r>
          </a:p>
        </p:txBody>
      </p:sp>
      <p:sp>
        <p:nvSpPr>
          <p:cNvPr id="40" name="Freeform 39">
            <a:extLst>
              <a:ext uri="{FF2B5EF4-FFF2-40B4-BE49-F238E27FC236}">
                <a16:creationId xmlns="" xmlns:a16="http://schemas.microsoft.com/office/drawing/2014/main" id="{8DE7BA51-1098-5B4E-B39F-7808C841726E}"/>
              </a:ext>
            </a:extLst>
          </p:cNvPr>
          <p:cNvSpPr/>
          <p:nvPr/>
        </p:nvSpPr>
        <p:spPr>
          <a:xfrm>
            <a:off x="4814046" y="2295523"/>
            <a:ext cx="4607860" cy="4038600"/>
          </a:xfrm>
          <a:custGeom>
            <a:avLst/>
            <a:gdLst>
              <a:gd name="connsiteX0" fmla="*/ 3128683 w 4607860"/>
              <a:gd name="connsiteY0" fmla="*/ 0 h 4038600"/>
              <a:gd name="connsiteX1" fmla="*/ 4607860 w 4607860"/>
              <a:gd name="connsiteY1" fmla="*/ 0 h 4038600"/>
              <a:gd name="connsiteX2" fmla="*/ 4114806 w 4607860"/>
              <a:gd name="connsiteY2" fmla="*/ 430302 h 4038600"/>
              <a:gd name="connsiteX3" fmla="*/ 3558985 w 4607860"/>
              <a:gd name="connsiteY3" fmla="*/ 430302 h 4038600"/>
              <a:gd name="connsiteX4" fmla="*/ 3558985 w 4607860"/>
              <a:gd name="connsiteY4" fmla="*/ 909917 h 4038600"/>
              <a:gd name="connsiteX5" fmla="*/ 3567954 w 4607860"/>
              <a:gd name="connsiteY5" fmla="*/ 909917 h 4038600"/>
              <a:gd name="connsiteX6" fmla="*/ 3074900 w 4607860"/>
              <a:gd name="connsiteY6" fmla="*/ 1340219 h 4038600"/>
              <a:gd name="connsiteX7" fmla="*/ 2519079 w 4607860"/>
              <a:gd name="connsiteY7" fmla="*/ 1340219 h 4038600"/>
              <a:gd name="connsiteX8" fmla="*/ 2519079 w 4607860"/>
              <a:gd name="connsiteY8" fmla="*/ 1825299 h 4038600"/>
              <a:gd name="connsiteX9" fmla="*/ 2504795 w 4607860"/>
              <a:gd name="connsiteY9" fmla="*/ 1837765 h 4038600"/>
              <a:gd name="connsiteX10" fmla="*/ 2519083 w 4607860"/>
              <a:gd name="connsiteY10" fmla="*/ 1837765 h 4038600"/>
              <a:gd name="connsiteX11" fmla="*/ 2026029 w 4607860"/>
              <a:gd name="connsiteY11" fmla="*/ 2268067 h 4038600"/>
              <a:gd name="connsiteX12" fmla="*/ 1470208 w 4607860"/>
              <a:gd name="connsiteY12" fmla="*/ 2268067 h 4038600"/>
              <a:gd name="connsiteX13" fmla="*/ 1470208 w 4607860"/>
              <a:gd name="connsiteY13" fmla="*/ 2747682 h 4038600"/>
              <a:gd name="connsiteX14" fmla="*/ 1479177 w 4607860"/>
              <a:gd name="connsiteY14" fmla="*/ 2747682 h 4038600"/>
              <a:gd name="connsiteX15" fmla="*/ 986123 w 4607860"/>
              <a:gd name="connsiteY15" fmla="*/ 3177984 h 4038600"/>
              <a:gd name="connsiteX16" fmla="*/ 430302 w 4607860"/>
              <a:gd name="connsiteY16" fmla="*/ 3177984 h 4038600"/>
              <a:gd name="connsiteX17" fmla="*/ 430302 w 4607860"/>
              <a:gd name="connsiteY17" fmla="*/ 3663064 h 4038600"/>
              <a:gd name="connsiteX18" fmla="*/ 0 w 4607860"/>
              <a:gd name="connsiteY18" fmla="*/ 4038600 h 4038600"/>
              <a:gd name="connsiteX19" fmla="*/ 0 w 4607860"/>
              <a:gd name="connsiteY19" fmla="*/ 2747682 h 4038600"/>
              <a:gd name="connsiteX20" fmla="*/ 1039906 w 4607860"/>
              <a:gd name="connsiteY20" fmla="*/ 2747682 h 4038600"/>
              <a:gd name="connsiteX21" fmla="*/ 1039906 w 4607860"/>
              <a:gd name="connsiteY21" fmla="*/ 1837765 h 4038600"/>
              <a:gd name="connsiteX22" fmla="*/ 2088777 w 4607860"/>
              <a:gd name="connsiteY22" fmla="*/ 1837765 h 4038600"/>
              <a:gd name="connsiteX23" fmla="*/ 2088777 w 4607860"/>
              <a:gd name="connsiteY23" fmla="*/ 909917 h 4038600"/>
              <a:gd name="connsiteX24" fmla="*/ 3128683 w 4607860"/>
              <a:gd name="connsiteY24" fmla="*/ 909917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07860" h="4038600">
                <a:moveTo>
                  <a:pt x="3128683" y="0"/>
                </a:moveTo>
                <a:lnTo>
                  <a:pt x="4607860" y="0"/>
                </a:lnTo>
                <a:lnTo>
                  <a:pt x="4114806" y="430302"/>
                </a:lnTo>
                <a:lnTo>
                  <a:pt x="3558985" y="430302"/>
                </a:lnTo>
                <a:lnTo>
                  <a:pt x="3558985" y="909917"/>
                </a:lnTo>
                <a:lnTo>
                  <a:pt x="3567954" y="909917"/>
                </a:lnTo>
                <a:lnTo>
                  <a:pt x="3074900" y="1340219"/>
                </a:lnTo>
                <a:lnTo>
                  <a:pt x="2519079" y="1340219"/>
                </a:lnTo>
                <a:lnTo>
                  <a:pt x="2519079" y="1825299"/>
                </a:lnTo>
                <a:lnTo>
                  <a:pt x="2504795" y="1837765"/>
                </a:lnTo>
                <a:lnTo>
                  <a:pt x="2519083" y="1837765"/>
                </a:lnTo>
                <a:lnTo>
                  <a:pt x="2026029" y="2268067"/>
                </a:lnTo>
                <a:lnTo>
                  <a:pt x="1470208" y="2268067"/>
                </a:lnTo>
                <a:lnTo>
                  <a:pt x="1470208" y="2747682"/>
                </a:lnTo>
                <a:lnTo>
                  <a:pt x="1479177" y="2747682"/>
                </a:lnTo>
                <a:lnTo>
                  <a:pt x="986123" y="3177984"/>
                </a:lnTo>
                <a:lnTo>
                  <a:pt x="430302" y="3177984"/>
                </a:lnTo>
                <a:lnTo>
                  <a:pt x="430302" y="3663064"/>
                </a:lnTo>
                <a:lnTo>
                  <a:pt x="0" y="4038600"/>
                </a:lnTo>
                <a:lnTo>
                  <a:pt x="0" y="2747682"/>
                </a:lnTo>
                <a:lnTo>
                  <a:pt x="1039906" y="2747682"/>
                </a:lnTo>
                <a:lnTo>
                  <a:pt x="1039906" y="1837765"/>
                </a:lnTo>
                <a:lnTo>
                  <a:pt x="2088777" y="1837765"/>
                </a:lnTo>
                <a:lnTo>
                  <a:pt x="2088777" y="909917"/>
                </a:lnTo>
                <a:lnTo>
                  <a:pt x="3128683" y="909917"/>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eeform 41">
            <a:extLst>
              <a:ext uri="{FF2B5EF4-FFF2-40B4-BE49-F238E27FC236}">
                <a16:creationId xmlns="" xmlns:a16="http://schemas.microsoft.com/office/drawing/2014/main" id="{EE15C3D0-2158-0240-A44A-56DB14029258}"/>
              </a:ext>
            </a:extLst>
          </p:cNvPr>
          <p:cNvSpPr/>
          <p:nvPr/>
        </p:nvSpPr>
        <p:spPr>
          <a:xfrm>
            <a:off x="5976042" y="336481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 xmlns:a16="http://schemas.microsoft.com/office/drawing/2014/main" id="{AD55D749-4F0F-BD48-A088-322CE3D091CC}"/>
              </a:ext>
            </a:extLst>
          </p:cNvPr>
          <p:cNvSpPr/>
          <p:nvPr/>
        </p:nvSpPr>
        <p:spPr>
          <a:xfrm>
            <a:off x="7010996" y="2309411"/>
            <a:ext cx="882427" cy="892125"/>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 xmlns:a16="http://schemas.microsoft.com/office/drawing/2014/main" id="{7EA33E9A-07B3-5E4B-9FC4-956901DB3BA0}"/>
              </a:ext>
            </a:extLst>
          </p:cNvPr>
          <p:cNvSpPr/>
          <p:nvPr/>
        </p:nvSpPr>
        <p:spPr>
          <a:xfrm>
            <a:off x="8154332" y="1235728"/>
            <a:ext cx="1048274" cy="1059795"/>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E41F9FC-E28C-9E40-A96C-41B66D22601F}"/>
              </a:ext>
            </a:extLst>
          </p:cNvPr>
          <p:cNvSpPr txBox="1"/>
          <p:nvPr/>
        </p:nvSpPr>
        <p:spPr>
          <a:xfrm>
            <a:off x="3509683" y="3844850"/>
            <a:ext cx="1264022" cy="1200329"/>
          </a:xfrm>
          <a:prstGeom prst="rect">
            <a:avLst/>
          </a:prstGeom>
          <a:noFill/>
        </p:spPr>
        <p:txBody>
          <a:bodyPr wrap="square" rtlCol="0">
            <a:spAutoFit/>
          </a:bodyPr>
          <a:lstStyle/>
          <a:p>
            <a:pPr algn="ctr"/>
            <a:r>
              <a:rPr lang="en-US" sz="7200" dirty="0">
                <a:solidFill>
                  <a:schemeClr val="accent4">
                    <a:lumMod val="50000"/>
                  </a:schemeClr>
                </a:solidFill>
              </a:rPr>
              <a:t>!</a:t>
            </a:r>
          </a:p>
        </p:txBody>
      </p:sp>
    </p:spTree>
    <p:extLst>
      <p:ext uri="{BB962C8B-B14F-4D97-AF65-F5344CB8AC3E}">
        <p14:creationId xmlns:p14="http://schemas.microsoft.com/office/powerpoint/2010/main" val="716375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 xmlns:a16="http://schemas.microsoft.com/office/drawing/2014/main" id="{6C18C4E4-9A71-BF4E-8BA1-D3D488A6B1D2}"/>
              </a:ext>
            </a:extLst>
          </p:cNvPr>
          <p:cNvSpPr/>
          <p:nvPr/>
        </p:nvSpPr>
        <p:spPr>
          <a:xfrm>
            <a:off x="2246853"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 xmlns:a16="http://schemas.microsoft.com/office/drawing/2014/main" id="{E26108C3-0CBF-D84A-8AA8-0C44F767465C}"/>
              </a:ext>
            </a:extLst>
          </p:cNvPr>
          <p:cNvSpPr/>
          <p:nvPr/>
        </p:nvSpPr>
        <p:spPr>
          <a:xfrm>
            <a:off x="3475018"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9E5A13B8-0DCF-C04A-BF52-2E8A59FA3360}"/>
              </a:ext>
            </a:extLst>
          </p:cNvPr>
          <p:cNvSpPr/>
          <p:nvPr/>
        </p:nvSpPr>
        <p:spPr>
          <a:xfrm>
            <a:off x="4703183"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 xmlns:a16="http://schemas.microsoft.com/office/drawing/2014/main" id="{B90D5DA4-3AE9-AF44-9DBD-12E67C450A0B}"/>
              </a:ext>
            </a:extLst>
          </p:cNvPr>
          <p:cNvSpPr/>
          <p:nvPr/>
        </p:nvSpPr>
        <p:spPr>
          <a:xfrm>
            <a:off x="2246853"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 xmlns:a16="http://schemas.microsoft.com/office/drawing/2014/main" id="{1F878E7C-F306-1647-8053-177FD4042E96}"/>
              </a:ext>
            </a:extLst>
          </p:cNvPr>
          <p:cNvSpPr/>
          <p:nvPr/>
        </p:nvSpPr>
        <p:spPr>
          <a:xfrm>
            <a:off x="3475018"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 xmlns:a16="http://schemas.microsoft.com/office/drawing/2014/main" id="{53FD55AB-7276-474B-B423-8811DC0FA7EA}"/>
              </a:ext>
            </a:extLst>
          </p:cNvPr>
          <p:cNvSpPr/>
          <p:nvPr/>
        </p:nvSpPr>
        <p:spPr>
          <a:xfrm>
            <a:off x="4703183"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 xmlns:a16="http://schemas.microsoft.com/office/drawing/2014/main" id="{D58F7F7D-D177-AA43-8FC8-3281FFCBEFEA}"/>
              </a:ext>
            </a:extLst>
          </p:cNvPr>
          <p:cNvSpPr/>
          <p:nvPr/>
        </p:nvSpPr>
        <p:spPr>
          <a:xfrm>
            <a:off x="2246853"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 xmlns:a16="http://schemas.microsoft.com/office/drawing/2014/main" id="{83EE6FA8-157C-524C-B69C-9281B6EB44BB}"/>
              </a:ext>
            </a:extLst>
          </p:cNvPr>
          <p:cNvSpPr/>
          <p:nvPr/>
        </p:nvSpPr>
        <p:spPr>
          <a:xfrm>
            <a:off x="3475018"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 xmlns:a16="http://schemas.microsoft.com/office/drawing/2014/main" id="{4C1687A3-B70D-6B4D-B146-15A82F8DFC1A}"/>
              </a:ext>
            </a:extLst>
          </p:cNvPr>
          <p:cNvSpPr/>
          <p:nvPr/>
        </p:nvSpPr>
        <p:spPr>
          <a:xfrm>
            <a:off x="4703183"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 xmlns:a16="http://schemas.microsoft.com/office/drawing/2014/main" id="{256A6124-CD32-024F-9912-0792DF3EA6D9}"/>
              </a:ext>
            </a:extLst>
          </p:cNvPr>
          <p:cNvSpPr/>
          <p:nvPr/>
        </p:nvSpPr>
        <p:spPr>
          <a:xfrm>
            <a:off x="2246853" y="471754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 xmlns:a16="http://schemas.microsoft.com/office/drawing/2014/main" id="{7612E58D-4A3A-2E48-9F9B-4206B18D0D75}"/>
              </a:ext>
            </a:extLst>
          </p:cNvPr>
          <p:cNvSpPr/>
          <p:nvPr/>
        </p:nvSpPr>
        <p:spPr>
          <a:xfrm>
            <a:off x="3475018" y="471754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 xmlns:a16="http://schemas.microsoft.com/office/drawing/2014/main" id="{306B5E3A-A279-3146-B83F-4850BCEA1048}"/>
              </a:ext>
            </a:extLst>
          </p:cNvPr>
          <p:cNvSpPr/>
          <p:nvPr/>
        </p:nvSpPr>
        <p:spPr>
          <a:xfrm>
            <a:off x="4703183" y="4717547"/>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419725" y="366018"/>
            <a:ext cx="11452485"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REDUCING NUMBERS OF SOCIAL HOUSING AVAILABLE</a:t>
            </a:r>
          </a:p>
        </p:txBody>
      </p:sp>
      <p:sp>
        <p:nvSpPr>
          <p:cNvPr id="62" name="Freeform 61">
            <a:extLst>
              <a:ext uri="{FF2B5EF4-FFF2-40B4-BE49-F238E27FC236}">
                <a16:creationId xmlns="" xmlns:a16="http://schemas.microsoft.com/office/drawing/2014/main" id="{D6B5BF59-E45D-E946-AC91-572D69093319}"/>
              </a:ext>
            </a:extLst>
          </p:cNvPr>
          <p:cNvSpPr/>
          <p:nvPr/>
        </p:nvSpPr>
        <p:spPr>
          <a:xfrm>
            <a:off x="6833944"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 xmlns:a16="http://schemas.microsoft.com/office/drawing/2014/main" id="{1272EAE6-7E51-8541-B4A2-B61AFD56679E}"/>
              </a:ext>
            </a:extLst>
          </p:cNvPr>
          <p:cNvSpPr/>
          <p:nvPr/>
        </p:nvSpPr>
        <p:spPr>
          <a:xfrm>
            <a:off x="8062109"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 xmlns:a16="http://schemas.microsoft.com/office/drawing/2014/main" id="{BDEA9664-8F70-C542-93A0-695D3F312320}"/>
              </a:ext>
            </a:extLst>
          </p:cNvPr>
          <p:cNvSpPr/>
          <p:nvPr/>
        </p:nvSpPr>
        <p:spPr>
          <a:xfrm>
            <a:off x="9290274"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 xmlns:a16="http://schemas.microsoft.com/office/drawing/2014/main" id="{9FC95CF5-8B88-904B-88CE-F3E4D63DC482}"/>
              </a:ext>
            </a:extLst>
          </p:cNvPr>
          <p:cNvSpPr/>
          <p:nvPr/>
        </p:nvSpPr>
        <p:spPr>
          <a:xfrm>
            <a:off x="6833944"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 xmlns:a16="http://schemas.microsoft.com/office/drawing/2014/main" id="{C179B89D-E10C-E64C-9F88-CCDD41509F06}"/>
              </a:ext>
            </a:extLst>
          </p:cNvPr>
          <p:cNvSpPr/>
          <p:nvPr/>
        </p:nvSpPr>
        <p:spPr>
          <a:xfrm>
            <a:off x="8062109"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a:extLst>
              <a:ext uri="{FF2B5EF4-FFF2-40B4-BE49-F238E27FC236}">
                <a16:creationId xmlns="" xmlns:a16="http://schemas.microsoft.com/office/drawing/2014/main" id="{565A2BDC-199E-054B-B790-D5636EBC2AD6}"/>
              </a:ext>
            </a:extLst>
          </p:cNvPr>
          <p:cNvSpPr/>
          <p:nvPr/>
        </p:nvSpPr>
        <p:spPr>
          <a:xfrm>
            <a:off x="9290274"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 xmlns:a16="http://schemas.microsoft.com/office/drawing/2014/main" id="{36B73C13-1A81-F348-9C8D-6839C4EC871C}"/>
              </a:ext>
            </a:extLst>
          </p:cNvPr>
          <p:cNvSpPr/>
          <p:nvPr/>
        </p:nvSpPr>
        <p:spPr>
          <a:xfrm>
            <a:off x="6833944"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 xmlns:a16="http://schemas.microsoft.com/office/drawing/2014/main" id="{D0380E7E-4845-344D-86A4-3A6A0E884CBE}"/>
              </a:ext>
            </a:extLst>
          </p:cNvPr>
          <p:cNvSpPr/>
          <p:nvPr/>
        </p:nvSpPr>
        <p:spPr>
          <a:xfrm>
            <a:off x="8062109"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 xmlns:a16="http://schemas.microsoft.com/office/drawing/2014/main" id="{96533905-3CBC-444D-A8D6-E2C5C48B01F4}"/>
              </a:ext>
            </a:extLst>
          </p:cNvPr>
          <p:cNvSpPr/>
          <p:nvPr/>
        </p:nvSpPr>
        <p:spPr>
          <a:xfrm>
            <a:off x="9290274"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 xmlns:a16="http://schemas.microsoft.com/office/drawing/2014/main" id="{3C1571A4-6537-914C-8A7C-84C60D8E45E7}"/>
              </a:ext>
            </a:extLst>
          </p:cNvPr>
          <p:cNvSpPr txBox="1"/>
          <p:nvPr/>
        </p:nvSpPr>
        <p:spPr>
          <a:xfrm>
            <a:off x="2416584" y="4780020"/>
            <a:ext cx="416859" cy="707886"/>
          </a:xfrm>
          <a:prstGeom prst="rect">
            <a:avLst/>
          </a:prstGeom>
          <a:noFill/>
        </p:spPr>
        <p:txBody>
          <a:bodyPr wrap="square" rtlCol="0">
            <a:spAutoFit/>
          </a:bodyPr>
          <a:lstStyle/>
          <a:p>
            <a:pPr algn="ctr"/>
            <a:r>
              <a:rPr lang="en-US" sz="4000" dirty="0">
                <a:solidFill>
                  <a:schemeClr val="bg1"/>
                </a:solidFill>
                <a:latin typeface="Adobe Naskh Medium" pitchFamily="2" charset="-78"/>
                <a:cs typeface="Adobe Naskh Medium" pitchFamily="2" charset="-78"/>
              </a:rPr>
              <a:t>£</a:t>
            </a:r>
          </a:p>
        </p:txBody>
      </p:sp>
      <p:sp>
        <p:nvSpPr>
          <p:cNvPr id="89" name="TextBox 88">
            <a:extLst>
              <a:ext uri="{FF2B5EF4-FFF2-40B4-BE49-F238E27FC236}">
                <a16:creationId xmlns="" xmlns:a16="http://schemas.microsoft.com/office/drawing/2014/main" id="{C019F1D9-26E0-AD4A-85F6-D1B90641E926}"/>
              </a:ext>
            </a:extLst>
          </p:cNvPr>
          <p:cNvSpPr txBox="1"/>
          <p:nvPr/>
        </p:nvSpPr>
        <p:spPr>
          <a:xfrm>
            <a:off x="3644749" y="4780019"/>
            <a:ext cx="416859" cy="707886"/>
          </a:xfrm>
          <a:prstGeom prst="rect">
            <a:avLst/>
          </a:prstGeom>
          <a:noFill/>
        </p:spPr>
        <p:txBody>
          <a:bodyPr wrap="square" rtlCol="0">
            <a:spAutoFit/>
          </a:bodyPr>
          <a:lstStyle/>
          <a:p>
            <a:pPr algn="ctr"/>
            <a:r>
              <a:rPr lang="en-US" sz="4000" dirty="0">
                <a:solidFill>
                  <a:schemeClr val="bg1"/>
                </a:solidFill>
                <a:latin typeface="Adobe Naskh Medium" pitchFamily="2" charset="-78"/>
                <a:cs typeface="Adobe Naskh Medium" pitchFamily="2" charset="-78"/>
              </a:rPr>
              <a:t>£</a:t>
            </a:r>
          </a:p>
        </p:txBody>
      </p:sp>
      <p:sp>
        <p:nvSpPr>
          <p:cNvPr id="90" name="TextBox 89">
            <a:extLst>
              <a:ext uri="{FF2B5EF4-FFF2-40B4-BE49-F238E27FC236}">
                <a16:creationId xmlns="" xmlns:a16="http://schemas.microsoft.com/office/drawing/2014/main" id="{D38B05E1-1336-A943-89BE-9DB36A0B25EE}"/>
              </a:ext>
            </a:extLst>
          </p:cNvPr>
          <p:cNvSpPr txBox="1"/>
          <p:nvPr/>
        </p:nvSpPr>
        <p:spPr>
          <a:xfrm>
            <a:off x="4888004" y="4780019"/>
            <a:ext cx="416859" cy="707886"/>
          </a:xfrm>
          <a:prstGeom prst="rect">
            <a:avLst/>
          </a:prstGeom>
          <a:noFill/>
        </p:spPr>
        <p:txBody>
          <a:bodyPr wrap="square" rtlCol="0">
            <a:spAutoFit/>
          </a:bodyPr>
          <a:lstStyle/>
          <a:p>
            <a:pPr algn="ctr"/>
            <a:r>
              <a:rPr lang="en-US" sz="4000" dirty="0">
                <a:solidFill>
                  <a:schemeClr val="bg1"/>
                </a:solidFill>
                <a:latin typeface="Adobe Naskh Medium" pitchFamily="2" charset="-78"/>
                <a:cs typeface="Adobe Naskh Medium" pitchFamily="2" charset="-78"/>
              </a:rPr>
              <a:t>£</a:t>
            </a:r>
          </a:p>
        </p:txBody>
      </p:sp>
      <p:sp>
        <p:nvSpPr>
          <p:cNvPr id="91" name="TextBox 90">
            <a:extLst>
              <a:ext uri="{FF2B5EF4-FFF2-40B4-BE49-F238E27FC236}">
                <a16:creationId xmlns="" xmlns:a16="http://schemas.microsoft.com/office/drawing/2014/main" id="{62288391-D42E-184F-939F-BFBB9CF5AD29}"/>
              </a:ext>
            </a:extLst>
          </p:cNvPr>
          <p:cNvSpPr txBox="1"/>
          <p:nvPr/>
        </p:nvSpPr>
        <p:spPr>
          <a:xfrm>
            <a:off x="1462586" y="5959917"/>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NOT HELPED BY THE ”RIGHT TO BUY”</a:t>
            </a:r>
          </a:p>
        </p:txBody>
      </p:sp>
    </p:spTree>
    <p:extLst>
      <p:ext uri="{BB962C8B-B14F-4D97-AF65-F5344CB8AC3E}">
        <p14:creationId xmlns:p14="http://schemas.microsoft.com/office/powerpoint/2010/main" val="3638035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hidden"/>
                                      </p:to>
                                    </p:set>
                                  </p:childTnLst>
                                </p:cTn>
                              </p:par>
                              <p:par>
                                <p:cTn id="16" presetID="1" presetClass="exit" presetSubtype="0" fill="hold" grpId="2" nodeType="withEffect">
                                  <p:stCondLst>
                                    <p:cond delay="0"/>
                                  </p:stCondLst>
                                  <p:childTnLst>
                                    <p:set>
                                      <p:cBhvr>
                                        <p:cTn id="17" dur="1" fill="hold">
                                          <p:stCondLst>
                                            <p:cond delay="0"/>
                                          </p:stCondLst>
                                        </p:cTn>
                                        <p:tgtEl>
                                          <p:spTgt spid="90">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dissolve">
                                      <p:cBhvr>
                                        <p:cTn id="22" dur="10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dissolve">
                                      <p:cBhvr>
                                        <p:cTn id="33" dur="20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88" grpId="0"/>
      <p:bldP spid="88" grpId="1"/>
      <p:bldP spid="89" grpId="0"/>
      <p:bldP spid="89" grpId="1"/>
      <p:bldP spid="90" grpId="1" build="allAtOnce"/>
      <p:bldP spid="90" grpId="2" build="allAtOnce"/>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 xmlns:a16="http://schemas.microsoft.com/office/drawing/2014/main" id="{2F9D5FBE-74D3-7248-8DE9-BB387F182014}"/>
              </a:ext>
            </a:extLst>
          </p:cNvPr>
          <p:cNvSpPr/>
          <p:nvPr/>
        </p:nvSpPr>
        <p:spPr>
          <a:xfrm>
            <a:off x="6833944" y="4780018"/>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 xmlns:a16="http://schemas.microsoft.com/office/drawing/2014/main" id="{7EF22366-2CE3-6349-8890-1289CABAE9DE}"/>
              </a:ext>
            </a:extLst>
          </p:cNvPr>
          <p:cNvSpPr/>
          <p:nvPr/>
        </p:nvSpPr>
        <p:spPr>
          <a:xfrm>
            <a:off x="8062109" y="4780018"/>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 xmlns:a16="http://schemas.microsoft.com/office/drawing/2014/main" id="{37D3ECC3-5EE4-3745-BAF3-1872DEDE39A3}"/>
              </a:ext>
            </a:extLst>
          </p:cNvPr>
          <p:cNvSpPr/>
          <p:nvPr/>
        </p:nvSpPr>
        <p:spPr>
          <a:xfrm>
            <a:off x="9290274" y="4780018"/>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 xmlns:a16="http://schemas.microsoft.com/office/drawing/2014/main" id="{6C18C4E4-9A71-BF4E-8BA1-D3D488A6B1D2}"/>
              </a:ext>
            </a:extLst>
          </p:cNvPr>
          <p:cNvSpPr/>
          <p:nvPr/>
        </p:nvSpPr>
        <p:spPr>
          <a:xfrm>
            <a:off x="2246853"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 xmlns:a16="http://schemas.microsoft.com/office/drawing/2014/main" id="{E26108C3-0CBF-D84A-8AA8-0C44F767465C}"/>
              </a:ext>
            </a:extLst>
          </p:cNvPr>
          <p:cNvSpPr/>
          <p:nvPr/>
        </p:nvSpPr>
        <p:spPr>
          <a:xfrm>
            <a:off x="3475018"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9E5A13B8-0DCF-C04A-BF52-2E8A59FA3360}"/>
              </a:ext>
            </a:extLst>
          </p:cNvPr>
          <p:cNvSpPr/>
          <p:nvPr/>
        </p:nvSpPr>
        <p:spPr>
          <a:xfrm>
            <a:off x="4703183"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 xmlns:a16="http://schemas.microsoft.com/office/drawing/2014/main" id="{B90D5DA4-3AE9-AF44-9DBD-12E67C450A0B}"/>
              </a:ext>
            </a:extLst>
          </p:cNvPr>
          <p:cNvSpPr/>
          <p:nvPr/>
        </p:nvSpPr>
        <p:spPr>
          <a:xfrm>
            <a:off x="2246853"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 xmlns:a16="http://schemas.microsoft.com/office/drawing/2014/main" id="{1F878E7C-F306-1647-8053-177FD4042E96}"/>
              </a:ext>
            </a:extLst>
          </p:cNvPr>
          <p:cNvSpPr/>
          <p:nvPr/>
        </p:nvSpPr>
        <p:spPr>
          <a:xfrm>
            <a:off x="3475018"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 xmlns:a16="http://schemas.microsoft.com/office/drawing/2014/main" id="{53FD55AB-7276-474B-B423-8811DC0FA7EA}"/>
              </a:ext>
            </a:extLst>
          </p:cNvPr>
          <p:cNvSpPr/>
          <p:nvPr/>
        </p:nvSpPr>
        <p:spPr>
          <a:xfrm>
            <a:off x="4703183"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 xmlns:a16="http://schemas.microsoft.com/office/drawing/2014/main" id="{D58F7F7D-D177-AA43-8FC8-3281FFCBEFEA}"/>
              </a:ext>
            </a:extLst>
          </p:cNvPr>
          <p:cNvSpPr/>
          <p:nvPr/>
        </p:nvSpPr>
        <p:spPr>
          <a:xfrm>
            <a:off x="2246853"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 xmlns:a16="http://schemas.microsoft.com/office/drawing/2014/main" id="{83EE6FA8-157C-524C-B69C-9281B6EB44BB}"/>
              </a:ext>
            </a:extLst>
          </p:cNvPr>
          <p:cNvSpPr/>
          <p:nvPr/>
        </p:nvSpPr>
        <p:spPr>
          <a:xfrm>
            <a:off x="3475018"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 xmlns:a16="http://schemas.microsoft.com/office/drawing/2014/main" id="{4C1687A3-B70D-6B4D-B146-15A82F8DFC1A}"/>
              </a:ext>
            </a:extLst>
          </p:cNvPr>
          <p:cNvSpPr/>
          <p:nvPr/>
        </p:nvSpPr>
        <p:spPr>
          <a:xfrm>
            <a:off x="4703183"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304365" y="366018"/>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GROWING PRIVATE RENTAL MARKET</a:t>
            </a:r>
          </a:p>
        </p:txBody>
      </p:sp>
      <p:sp>
        <p:nvSpPr>
          <p:cNvPr id="62" name="Freeform 61">
            <a:extLst>
              <a:ext uri="{FF2B5EF4-FFF2-40B4-BE49-F238E27FC236}">
                <a16:creationId xmlns="" xmlns:a16="http://schemas.microsoft.com/office/drawing/2014/main" id="{D6B5BF59-E45D-E946-AC91-572D69093319}"/>
              </a:ext>
            </a:extLst>
          </p:cNvPr>
          <p:cNvSpPr/>
          <p:nvPr/>
        </p:nvSpPr>
        <p:spPr>
          <a:xfrm>
            <a:off x="6833944"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 xmlns:a16="http://schemas.microsoft.com/office/drawing/2014/main" id="{1272EAE6-7E51-8541-B4A2-B61AFD56679E}"/>
              </a:ext>
            </a:extLst>
          </p:cNvPr>
          <p:cNvSpPr/>
          <p:nvPr/>
        </p:nvSpPr>
        <p:spPr>
          <a:xfrm>
            <a:off x="8062109"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 xmlns:a16="http://schemas.microsoft.com/office/drawing/2014/main" id="{BDEA9664-8F70-C542-93A0-695D3F312320}"/>
              </a:ext>
            </a:extLst>
          </p:cNvPr>
          <p:cNvSpPr/>
          <p:nvPr/>
        </p:nvSpPr>
        <p:spPr>
          <a:xfrm>
            <a:off x="9290274"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 xmlns:a16="http://schemas.microsoft.com/office/drawing/2014/main" id="{9FC95CF5-8B88-904B-88CE-F3E4D63DC482}"/>
              </a:ext>
            </a:extLst>
          </p:cNvPr>
          <p:cNvSpPr/>
          <p:nvPr/>
        </p:nvSpPr>
        <p:spPr>
          <a:xfrm>
            <a:off x="6833944"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 xmlns:a16="http://schemas.microsoft.com/office/drawing/2014/main" id="{C179B89D-E10C-E64C-9F88-CCDD41509F06}"/>
              </a:ext>
            </a:extLst>
          </p:cNvPr>
          <p:cNvSpPr/>
          <p:nvPr/>
        </p:nvSpPr>
        <p:spPr>
          <a:xfrm>
            <a:off x="8062109"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a:extLst>
              <a:ext uri="{FF2B5EF4-FFF2-40B4-BE49-F238E27FC236}">
                <a16:creationId xmlns="" xmlns:a16="http://schemas.microsoft.com/office/drawing/2014/main" id="{565A2BDC-199E-054B-B790-D5636EBC2AD6}"/>
              </a:ext>
            </a:extLst>
          </p:cNvPr>
          <p:cNvSpPr/>
          <p:nvPr/>
        </p:nvSpPr>
        <p:spPr>
          <a:xfrm>
            <a:off x="9290274"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 xmlns:a16="http://schemas.microsoft.com/office/drawing/2014/main" id="{36B73C13-1A81-F348-9C8D-6839C4EC871C}"/>
              </a:ext>
            </a:extLst>
          </p:cNvPr>
          <p:cNvSpPr/>
          <p:nvPr/>
        </p:nvSpPr>
        <p:spPr>
          <a:xfrm>
            <a:off x="6833944"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 xmlns:a16="http://schemas.microsoft.com/office/drawing/2014/main" id="{D0380E7E-4845-344D-86A4-3A6A0E884CBE}"/>
              </a:ext>
            </a:extLst>
          </p:cNvPr>
          <p:cNvSpPr/>
          <p:nvPr/>
        </p:nvSpPr>
        <p:spPr>
          <a:xfrm>
            <a:off x="8062109"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 xmlns:a16="http://schemas.microsoft.com/office/drawing/2014/main" id="{96533905-3CBC-444D-A8D6-E2C5C48B01F4}"/>
              </a:ext>
            </a:extLst>
          </p:cNvPr>
          <p:cNvSpPr/>
          <p:nvPr/>
        </p:nvSpPr>
        <p:spPr>
          <a:xfrm>
            <a:off x="9290274"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 xmlns:a16="http://schemas.microsoft.com/office/drawing/2014/main" id="{3C1571A4-6537-914C-8A7C-84C60D8E45E7}"/>
              </a:ext>
            </a:extLst>
          </p:cNvPr>
          <p:cNvSpPr txBox="1"/>
          <p:nvPr/>
        </p:nvSpPr>
        <p:spPr>
          <a:xfrm>
            <a:off x="7003675" y="4817646"/>
            <a:ext cx="416859" cy="707886"/>
          </a:xfrm>
          <a:prstGeom prst="rect">
            <a:avLst/>
          </a:prstGeom>
          <a:noFill/>
        </p:spPr>
        <p:txBody>
          <a:bodyPr wrap="square" rtlCol="0">
            <a:spAutoFit/>
          </a:bodyPr>
          <a:lstStyle/>
          <a:p>
            <a:pPr algn="ctr"/>
            <a:r>
              <a:rPr lang="en-US" sz="4000" dirty="0">
                <a:solidFill>
                  <a:schemeClr val="accent6">
                    <a:lumMod val="75000"/>
                  </a:schemeClr>
                </a:solidFill>
                <a:latin typeface="Adobe Naskh Medium" pitchFamily="2" charset="-78"/>
                <a:cs typeface="Adobe Naskh Medium" pitchFamily="2" charset="-78"/>
              </a:rPr>
              <a:t>£</a:t>
            </a:r>
          </a:p>
        </p:txBody>
      </p:sp>
      <p:sp>
        <p:nvSpPr>
          <p:cNvPr id="40" name="TextBox 39">
            <a:extLst>
              <a:ext uri="{FF2B5EF4-FFF2-40B4-BE49-F238E27FC236}">
                <a16:creationId xmlns="" xmlns:a16="http://schemas.microsoft.com/office/drawing/2014/main" id="{F701E1AB-78C7-5743-AF6B-D6F844B2860E}"/>
              </a:ext>
            </a:extLst>
          </p:cNvPr>
          <p:cNvSpPr txBox="1"/>
          <p:nvPr/>
        </p:nvSpPr>
        <p:spPr>
          <a:xfrm>
            <a:off x="8231840" y="4817646"/>
            <a:ext cx="416859" cy="707886"/>
          </a:xfrm>
          <a:prstGeom prst="rect">
            <a:avLst/>
          </a:prstGeom>
          <a:noFill/>
        </p:spPr>
        <p:txBody>
          <a:bodyPr wrap="square" rtlCol="0">
            <a:spAutoFit/>
          </a:bodyPr>
          <a:lstStyle/>
          <a:p>
            <a:pPr algn="ctr"/>
            <a:r>
              <a:rPr lang="en-US" sz="4000" dirty="0">
                <a:solidFill>
                  <a:schemeClr val="accent6">
                    <a:lumMod val="75000"/>
                  </a:schemeClr>
                </a:solidFill>
                <a:latin typeface="Adobe Naskh Medium" pitchFamily="2" charset="-78"/>
                <a:cs typeface="Adobe Naskh Medium" pitchFamily="2" charset="-78"/>
              </a:rPr>
              <a:t>£</a:t>
            </a:r>
          </a:p>
        </p:txBody>
      </p:sp>
      <p:sp>
        <p:nvSpPr>
          <p:cNvPr id="41" name="TextBox 40">
            <a:extLst>
              <a:ext uri="{FF2B5EF4-FFF2-40B4-BE49-F238E27FC236}">
                <a16:creationId xmlns="" xmlns:a16="http://schemas.microsoft.com/office/drawing/2014/main" id="{9666C7EA-7B45-E247-B159-430A550E8477}"/>
              </a:ext>
            </a:extLst>
          </p:cNvPr>
          <p:cNvSpPr txBox="1"/>
          <p:nvPr/>
        </p:nvSpPr>
        <p:spPr>
          <a:xfrm>
            <a:off x="9460005" y="4817646"/>
            <a:ext cx="416859" cy="707886"/>
          </a:xfrm>
          <a:prstGeom prst="rect">
            <a:avLst/>
          </a:prstGeom>
          <a:noFill/>
        </p:spPr>
        <p:txBody>
          <a:bodyPr wrap="square" rtlCol="0">
            <a:spAutoFit/>
          </a:bodyPr>
          <a:lstStyle/>
          <a:p>
            <a:pPr algn="ctr"/>
            <a:r>
              <a:rPr lang="en-US" sz="4000" dirty="0">
                <a:solidFill>
                  <a:schemeClr val="accent6">
                    <a:lumMod val="75000"/>
                  </a:schemeClr>
                </a:solidFill>
                <a:latin typeface="Adobe Naskh Medium" pitchFamily="2" charset="-78"/>
                <a:cs typeface="Adobe Naskh Medium" pitchFamily="2" charset="-78"/>
              </a:rPr>
              <a:t>£</a:t>
            </a:r>
          </a:p>
        </p:txBody>
      </p:sp>
    </p:spTree>
    <p:extLst>
      <p:ext uri="{BB962C8B-B14F-4D97-AF65-F5344CB8AC3E}">
        <p14:creationId xmlns:p14="http://schemas.microsoft.com/office/powerpoint/2010/main" val="2343774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dissolve">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88"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 xmlns:a16="http://schemas.microsoft.com/office/drawing/2014/main" id="{83EE6FA8-157C-524C-B69C-9281B6EB44BB}"/>
              </a:ext>
            </a:extLst>
          </p:cNvPr>
          <p:cNvSpPr/>
          <p:nvPr/>
        </p:nvSpPr>
        <p:spPr>
          <a:xfrm>
            <a:off x="4967517" y="4367207"/>
            <a:ext cx="670602" cy="677972"/>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 xmlns:a16="http://schemas.microsoft.com/office/drawing/2014/main" id="{E84A7490-8E77-A44E-A6CA-4A8DE70B597A}"/>
              </a:ext>
            </a:extLst>
          </p:cNvPr>
          <p:cNvSpPr/>
          <p:nvPr/>
        </p:nvSpPr>
        <p:spPr>
          <a:xfrm>
            <a:off x="3772495" y="4939344"/>
            <a:ext cx="691927" cy="1394779"/>
          </a:xfrm>
          <a:custGeom>
            <a:avLst/>
            <a:gdLst>
              <a:gd name="connsiteX0" fmla="*/ 349624 w 2407025"/>
              <a:gd name="connsiteY0" fmla="*/ 1129554 h 4852059"/>
              <a:gd name="connsiteX1" fmla="*/ 2043954 w 2407025"/>
              <a:gd name="connsiteY1" fmla="*/ 1129554 h 4852059"/>
              <a:gd name="connsiteX2" fmla="*/ 2097742 w 2407025"/>
              <a:gd name="connsiteY2" fmla="*/ 1129554 h 4852059"/>
              <a:gd name="connsiteX3" fmla="*/ 2097742 w 2407025"/>
              <a:gd name="connsiteY3" fmla="*/ 1134325 h 4852059"/>
              <a:gd name="connsiteX4" fmla="*/ 2111705 w 2407025"/>
              <a:gd name="connsiteY4" fmla="*/ 1135564 h 4852059"/>
              <a:gd name="connsiteX5" fmla="*/ 2335591 w 2407025"/>
              <a:gd name="connsiteY5" fmla="*/ 1278135 h 4852059"/>
              <a:gd name="connsiteX6" fmla="*/ 2346402 w 2407025"/>
              <a:gd name="connsiteY6" fmla="*/ 1298528 h 4852059"/>
              <a:gd name="connsiteX7" fmla="*/ 2380743 w 2407025"/>
              <a:gd name="connsiteY7" fmla="*/ 1360713 h 4852059"/>
              <a:gd name="connsiteX8" fmla="*/ 2403336 w 2407025"/>
              <a:gd name="connsiteY8" fmla="*/ 1450933 h 4852059"/>
              <a:gd name="connsiteX9" fmla="*/ 2407024 w 2407025"/>
              <a:gd name="connsiteY9" fmla="*/ 1508290 h 4852059"/>
              <a:gd name="connsiteX10" fmla="*/ 2407025 w 2407025"/>
              <a:gd name="connsiteY10" fmla="*/ 1508290 h 4852059"/>
              <a:gd name="connsiteX11" fmla="*/ 2407025 w 2407025"/>
              <a:gd name="connsiteY11" fmla="*/ 2942695 h 4852059"/>
              <a:gd name="connsiteX12" fmla="*/ 2407025 w 2407025"/>
              <a:gd name="connsiteY12" fmla="*/ 2988231 h 4852059"/>
              <a:gd name="connsiteX13" fmla="*/ 2404097 w 2407025"/>
              <a:gd name="connsiteY13" fmla="*/ 2988231 h 4852059"/>
              <a:gd name="connsiteX14" fmla="*/ 2403337 w 2407025"/>
              <a:gd name="connsiteY14" fmla="*/ 3000052 h 4852059"/>
              <a:gd name="connsiteX15" fmla="*/ 2225489 w 2407025"/>
              <a:gd name="connsiteY15" fmla="*/ 3227299 h 4852059"/>
              <a:gd name="connsiteX16" fmla="*/ 2047641 w 2407025"/>
              <a:gd name="connsiteY16" fmla="*/ 3000052 h 4852059"/>
              <a:gd name="connsiteX17" fmla="*/ 2046880 w 2407025"/>
              <a:gd name="connsiteY17" fmla="*/ 2988231 h 4852059"/>
              <a:gd name="connsiteX18" fmla="*/ 2043953 w 2407025"/>
              <a:gd name="connsiteY18" fmla="*/ 2988231 h 4852059"/>
              <a:gd name="connsiteX19" fmla="*/ 2043953 w 2407025"/>
              <a:gd name="connsiteY19" fmla="*/ 2942695 h 4852059"/>
              <a:gd name="connsiteX20" fmla="*/ 2043953 w 2407025"/>
              <a:gd name="connsiteY20" fmla="*/ 1721223 h 4852059"/>
              <a:gd name="connsiteX21" fmla="*/ 1882590 w 2407025"/>
              <a:gd name="connsiteY21" fmla="*/ 1721223 h 4852059"/>
              <a:gd name="connsiteX22" fmla="*/ 1882590 w 2407025"/>
              <a:gd name="connsiteY22" fmla="*/ 2821552 h 4852059"/>
              <a:gd name="connsiteX23" fmla="*/ 1882590 w 2407025"/>
              <a:gd name="connsiteY23" fmla="*/ 3106270 h 4852059"/>
              <a:gd name="connsiteX24" fmla="*/ 1882590 w 2407025"/>
              <a:gd name="connsiteY24" fmla="*/ 4515882 h 4852059"/>
              <a:gd name="connsiteX25" fmla="*/ 1882590 w 2407025"/>
              <a:gd name="connsiteY25" fmla="*/ 4569670 h 4852059"/>
              <a:gd name="connsiteX26" fmla="*/ 1877818 w 2407025"/>
              <a:gd name="connsiteY26" fmla="*/ 4569670 h 4852059"/>
              <a:gd name="connsiteX27" fmla="*/ 1876579 w 2407025"/>
              <a:gd name="connsiteY27" fmla="*/ 4583633 h 4852059"/>
              <a:gd name="connsiteX28" fmla="*/ 1586755 w 2407025"/>
              <a:gd name="connsiteY28" fmla="*/ 4852059 h 4852059"/>
              <a:gd name="connsiteX29" fmla="*/ 1296931 w 2407025"/>
              <a:gd name="connsiteY29" fmla="*/ 4583633 h 4852059"/>
              <a:gd name="connsiteX30" fmla="*/ 1295692 w 2407025"/>
              <a:gd name="connsiteY30" fmla="*/ 4569670 h 4852059"/>
              <a:gd name="connsiteX31" fmla="*/ 1290920 w 2407025"/>
              <a:gd name="connsiteY31" fmla="*/ 4569670 h 4852059"/>
              <a:gd name="connsiteX32" fmla="*/ 1290920 w 2407025"/>
              <a:gd name="connsiteY32" fmla="*/ 4515882 h 4852059"/>
              <a:gd name="connsiteX33" fmla="*/ 1290920 w 2407025"/>
              <a:gd name="connsiteY33" fmla="*/ 3106270 h 4852059"/>
              <a:gd name="connsiteX34" fmla="*/ 1075766 w 2407025"/>
              <a:gd name="connsiteY34" fmla="*/ 3106270 h 4852059"/>
              <a:gd name="connsiteX35" fmla="*/ 1075766 w 2407025"/>
              <a:gd name="connsiteY35" fmla="*/ 4515881 h 4852059"/>
              <a:gd name="connsiteX36" fmla="*/ 1075766 w 2407025"/>
              <a:gd name="connsiteY36" fmla="*/ 4569669 h 4852059"/>
              <a:gd name="connsiteX37" fmla="*/ 1070994 w 2407025"/>
              <a:gd name="connsiteY37" fmla="*/ 4569669 h 4852059"/>
              <a:gd name="connsiteX38" fmla="*/ 1069755 w 2407025"/>
              <a:gd name="connsiteY38" fmla="*/ 4583632 h 4852059"/>
              <a:gd name="connsiteX39" fmla="*/ 779931 w 2407025"/>
              <a:gd name="connsiteY39" fmla="*/ 4852058 h 4852059"/>
              <a:gd name="connsiteX40" fmla="*/ 490107 w 2407025"/>
              <a:gd name="connsiteY40" fmla="*/ 4583632 h 4852059"/>
              <a:gd name="connsiteX41" fmla="*/ 488868 w 2407025"/>
              <a:gd name="connsiteY41" fmla="*/ 4569669 h 4852059"/>
              <a:gd name="connsiteX42" fmla="*/ 484097 w 2407025"/>
              <a:gd name="connsiteY42" fmla="*/ 4569669 h 4852059"/>
              <a:gd name="connsiteX43" fmla="*/ 484097 w 2407025"/>
              <a:gd name="connsiteY43" fmla="*/ 4515881 h 4852059"/>
              <a:gd name="connsiteX44" fmla="*/ 484097 w 2407025"/>
              <a:gd name="connsiteY44" fmla="*/ 3106270 h 4852059"/>
              <a:gd name="connsiteX45" fmla="*/ 484095 w 2407025"/>
              <a:gd name="connsiteY45" fmla="*/ 3106270 h 4852059"/>
              <a:gd name="connsiteX46" fmla="*/ 484095 w 2407025"/>
              <a:gd name="connsiteY46" fmla="*/ 1721223 h 4852059"/>
              <a:gd name="connsiteX47" fmla="*/ 363073 w 2407025"/>
              <a:gd name="connsiteY47" fmla="*/ 1721223 h 4852059"/>
              <a:gd name="connsiteX48" fmla="*/ 363073 w 2407025"/>
              <a:gd name="connsiteY48" fmla="*/ 2942695 h 4852059"/>
              <a:gd name="connsiteX49" fmla="*/ 363073 w 2407025"/>
              <a:gd name="connsiteY49" fmla="*/ 2988231 h 4852059"/>
              <a:gd name="connsiteX50" fmla="*/ 360145 w 2407025"/>
              <a:gd name="connsiteY50" fmla="*/ 2988231 h 4852059"/>
              <a:gd name="connsiteX51" fmla="*/ 359385 w 2407025"/>
              <a:gd name="connsiteY51" fmla="*/ 3000052 h 4852059"/>
              <a:gd name="connsiteX52" fmla="*/ 181537 w 2407025"/>
              <a:gd name="connsiteY52" fmla="*/ 3227299 h 4852059"/>
              <a:gd name="connsiteX53" fmla="*/ 3689 w 2407025"/>
              <a:gd name="connsiteY53" fmla="*/ 3000052 h 4852059"/>
              <a:gd name="connsiteX54" fmla="*/ 2928 w 2407025"/>
              <a:gd name="connsiteY54" fmla="*/ 2988231 h 4852059"/>
              <a:gd name="connsiteX55" fmla="*/ 0 w 2407025"/>
              <a:gd name="connsiteY55" fmla="*/ 2988231 h 4852059"/>
              <a:gd name="connsiteX56" fmla="*/ 0 w 2407025"/>
              <a:gd name="connsiteY56" fmla="*/ 2942695 h 4852059"/>
              <a:gd name="connsiteX57" fmla="*/ 0 w 2407025"/>
              <a:gd name="connsiteY57" fmla="*/ 1508299 h 4852059"/>
              <a:gd name="connsiteX58" fmla="*/ 0 w 2407025"/>
              <a:gd name="connsiteY58" fmla="*/ 1508291 h 4852059"/>
              <a:gd name="connsiteX59" fmla="*/ 14266 w 2407025"/>
              <a:gd name="connsiteY59" fmla="*/ 1397510 h 4852059"/>
              <a:gd name="connsiteX60" fmla="*/ 16844 w 2407025"/>
              <a:gd name="connsiteY60" fmla="*/ 1391514 h 4852059"/>
              <a:gd name="connsiteX61" fmla="*/ 18699 w 2407025"/>
              <a:gd name="connsiteY61" fmla="*/ 1373022 h 4852059"/>
              <a:gd name="connsiteX62" fmla="*/ 281874 w 2407025"/>
              <a:gd name="connsiteY62" fmla="*/ 1135565 h 4852059"/>
              <a:gd name="connsiteX63" fmla="*/ 349624 w 2407025"/>
              <a:gd name="connsiteY63" fmla="*/ 1129555 h 4852059"/>
              <a:gd name="connsiteX64" fmla="*/ 1196790 w 2407025"/>
              <a:gd name="connsiteY64" fmla="*/ 0 h 4852059"/>
              <a:gd name="connsiteX65" fmla="*/ 1707778 w 2407025"/>
              <a:gd name="connsiteY65" fmla="*/ 510988 h 4852059"/>
              <a:gd name="connsiteX66" fmla="*/ 1196790 w 2407025"/>
              <a:gd name="connsiteY66" fmla="*/ 1021976 h 4852059"/>
              <a:gd name="connsiteX67" fmla="*/ 685802 w 2407025"/>
              <a:gd name="connsiteY67" fmla="*/ 510988 h 4852059"/>
              <a:gd name="connsiteX68" fmla="*/ 1196790 w 2407025"/>
              <a:gd name="connsiteY68" fmla="*/ 0 h 485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7025" h="4852059">
                <a:moveTo>
                  <a:pt x="349624" y="1129554"/>
                </a:moveTo>
                <a:lnTo>
                  <a:pt x="2043954" y="1129554"/>
                </a:lnTo>
                <a:lnTo>
                  <a:pt x="2097742" y="1129554"/>
                </a:lnTo>
                <a:lnTo>
                  <a:pt x="2097742" y="1134325"/>
                </a:lnTo>
                <a:lnTo>
                  <a:pt x="2111705" y="1135564"/>
                </a:lnTo>
                <a:cubicBezTo>
                  <a:pt x="2207449" y="1152805"/>
                  <a:pt x="2288367" y="1205863"/>
                  <a:pt x="2335591" y="1278135"/>
                </a:cubicBezTo>
                <a:lnTo>
                  <a:pt x="2346402" y="1298528"/>
                </a:lnTo>
                <a:lnTo>
                  <a:pt x="2380743" y="1360713"/>
                </a:lnTo>
                <a:cubicBezTo>
                  <a:pt x="2391356" y="1388097"/>
                  <a:pt x="2399104" y="1418511"/>
                  <a:pt x="2403336" y="1450933"/>
                </a:cubicBezTo>
                <a:lnTo>
                  <a:pt x="2407024" y="1508290"/>
                </a:lnTo>
                <a:lnTo>
                  <a:pt x="2407025" y="1508290"/>
                </a:lnTo>
                <a:lnTo>
                  <a:pt x="2407025" y="2942695"/>
                </a:lnTo>
                <a:lnTo>
                  <a:pt x="2407025" y="2988231"/>
                </a:lnTo>
                <a:lnTo>
                  <a:pt x="2404097" y="2988231"/>
                </a:lnTo>
                <a:lnTo>
                  <a:pt x="2403337" y="3000052"/>
                </a:lnTo>
                <a:cubicBezTo>
                  <a:pt x="2386409" y="3129741"/>
                  <a:pt x="2313216" y="3227299"/>
                  <a:pt x="2225489" y="3227299"/>
                </a:cubicBezTo>
                <a:cubicBezTo>
                  <a:pt x="2137762" y="3227299"/>
                  <a:pt x="2064568" y="3129741"/>
                  <a:pt x="2047641" y="3000052"/>
                </a:cubicBezTo>
                <a:lnTo>
                  <a:pt x="2046880" y="2988231"/>
                </a:lnTo>
                <a:lnTo>
                  <a:pt x="2043953" y="2988231"/>
                </a:lnTo>
                <a:lnTo>
                  <a:pt x="2043953" y="2942695"/>
                </a:lnTo>
                <a:lnTo>
                  <a:pt x="2043953" y="1721223"/>
                </a:lnTo>
                <a:lnTo>
                  <a:pt x="1882590" y="1721223"/>
                </a:lnTo>
                <a:lnTo>
                  <a:pt x="1882590" y="2821552"/>
                </a:lnTo>
                <a:lnTo>
                  <a:pt x="1882590" y="3106270"/>
                </a:lnTo>
                <a:lnTo>
                  <a:pt x="1882590" y="4515882"/>
                </a:lnTo>
                <a:lnTo>
                  <a:pt x="1882590" y="4569670"/>
                </a:lnTo>
                <a:lnTo>
                  <a:pt x="1877818" y="4569670"/>
                </a:lnTo>
                <a:lnTo>
                  <a:pt x="1876579" y="4583633"/>
                </a:lnTo>
                <a:cubicBezTo>
                  <a:pt x="1848994" y="4736823"/>
                  <a:pt x="1729717" y="4852059"/>
                  <a:pt x="1586755" y="4852059"/>
                </a:cubicBezTo>
                <a:cubicBezTo>
                  <a:pt x="1443793" y="4852059"/>
                  <a:pt x="1324516" y="4736823"/>
                  <a:pt x="1296931" y="4583633"/>
                </a:cubicBezTo>
                <a:lnTo>
                  <a:pt x="1295692" y="4569670"/>
                </a:lnTo>
                <a:lnTo>
                  <a:pt x="1290920" y="4569670"/>
                </a:lnTo>
                <a:lnTo>
                  <a:pt x="1290920" y="4515882"/>
                </a:lnTo>
                <a:lnTo>
                  <a:pt x="1290920" y="3106270"/>
                </a:lnTo>
                <a:lnTo>
                  <a:pt x="1075766" y="3106270"/>
                </a:lnTo>
                <a:lnTo>
                  <a:pt x="1075766" y="4515881"/>
                </a:lnTo>
                <a:lnTo>
                  <a:pt x="1075766" y="4569669"/>
                </a:lnTo>
                <a:lnTo>
                  <a:pt x="1070994" y="4569669"/>
                </a:lnTo>
                <a:lnTo>
                  <a:pt x="1069755" y="4583632"/>
                </a:lnTo>
                <a:cubicBezTo>
                  <a:pt x="1042170" y="4736822"/>
                  <a:pt x="922893" y="4852058"/>
                  <a:pt x="779931" y="4852058"/>
                </a:cubicBezTo>
                <a:cubicBezTo>
                  <a:pt x="636970" y="4852058"/>
                  <a:pt x="517692" y="4736822"/>
                  <a:pt x="490107" y="4583632"/>
                </a:cubicBezTo>
                <a:lnTo>
                  <a:pt x="488868" y="4569669"/>
                </a:lnTo>
                <a:lnTo>
                  <a:pt x="484097" y="4569669"/>
                </a:lnTo>
                <a:lnTo>
                  <a:pt x="484097" y="4515881"/>
                </a:lnTo>
                <a:lnTo>
                  <a:pt x="484097" y="3106270"/>
                </a:lnTo>
                <a:lnTo>
                  <a:pt x="484095" y="3106270"/>
                </a:lnTo>
                <a:lnTo>
                  <a:pt x="484095" y="1721223"/>
                </a:lnTo>
                <a:lnTo>
                  <a:pt x="363073" y="1721223"/>
                </a:lnTo>
                <a:lnTo>
                  <a:pt x="363073" y="2942695"/>
                </a:lnTo>
                <a:lnTo>
                  <a:pt x="363073" y="2988231"/>
                </a:lnTo>
                <a:lnTo>
                  <a:pt x="360145" y="2988231"/>
                </a:lnTo>
                <a:lnTo>
                  <a:pt x="359385" y="3000052"/>
                </a:lnTo>
                <a:cubicBezTo>
                  <a:pt x="342457" y="3129741"/>
                  <a:pt x="269264" y="3227299"/>
                  <a:pt x="181537" y="3227299"/>
                </a:cubicBezTo>
                <a:cubicBezTo>
                  <a:pt x="93809" y="3227299"/>
                  <a:pt x="20616" y="3129741"/>
                  <a:pt x="3689" y="3000052"/>
                </a:cubicBezTo>
                <a:lnTo>
                  <a:pt x="2928" y="2988231"/>
                </a:lnTo>
                <a:lnTo>
                  <a:pt x="0" y="2988231"/>
                </a:lnTo>
                <a:lnTo>
                  <a:pt x="0" y="2942695"/>
                </a:lnTo>
                <a:lnTo>
                  <a:pt x="0" y="1508299"/>
                </a:lnTo>
                <a:lnTo>
                  <a:pt x="0" y="1508291"/>
                </a:lnTo>
                <a:cubicBezTo>
                  <a:pt x="0" y="1468995"/>
                  <a:pt x="5080" y="1431560"/>
                  <a:pt x="14266" y="1397510"/>
                </a:cubicBezTo>
                <a:lnTo>
                  <a:pt x="16844" y="1391514"/>
                </a:lnTo>
                <a:lnTo>
                  <a:pt x="18699" y="1373022"/>
                </a:lnTo>
                <a:cubicBezTo>
                  <a:pt x="42850" y="1254041"/>
                  <a:pt x="147833" y="1159702"/>
                  <a:pt x="281874" y="1135565"/>
                </a:cubicBezTo>
                <a:lnTo>
                  <a:pt x="349624" y="1129555"/>
                </a:lnTo>
                <a:close/>
                <a:moveTo>
                  <a:pt x="1196790" y="0"/>
                </a:moveTo>
                <a:cubicBezTo>
                  <a:pt x="1479001" y="0"/>
                  <a:pt x="1707778" y="228777"/>
                  <a:pt x="1707778" y="510988"/>
                </a:cubicBezTo>
                <a:cubicBezTo>
                  <a:pt x="1707778" y="793199"/>
                  <a:pt x="1479001" y="1021976"/>
                  <a:pt x="1196790" y="1021976"/>
                </a:cubicBezTo>
                <a:cubicBezTo>
                  <a:pt x="914579" y="1021976"/>
                  <a:pt x="685802" y="793199"/>
                  <a:pt x="685802" y="510988"/>
                </a:cubicBezTo>
                <a:cubicBezTo>
                  <a:pt x="685802" y="228777"/>
                  <a:pt x="914579" y="0"/>
                  <a:pt x="1196790" y="0"/>
                </a:cubicBez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613647" y="366018"/>
            <a:ext cx="8875059"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AFFORDABLE HOUSING REDUCED MORE</a:t>
            </a:r>
          </a:p>
        </p:txBody>
      </p:sp>
      <p:sp>
        <p:nvSpPr>
          <p:cNvPr id="40" name="Freeform 39">
            <a:extLst>
              <a:ext uri="{FF2B5EF4-FFF2-40B4-BE49-F238E27FC236}">
                <a16:creationId xmlns="" xmlns:a16="http://schemas.microsoft.com/office/drawing/2014/main" id="{8DE7BA51-1098-5B4E-B39F-7808C841726E}"/>
              </a:ext>
            </a:extLst>
          </p:cNvPr>
          <p:cNvSpPr/>
          <p:nvPr/>
        </p:nvSpPr>
        <p:spPr>
          <a:xfrm>
            <a:off x="4814046" y="2295523"/>
            <a:ext cx="4607860" cy="4038600"/>
          </a:xfrm>
          <a:custGeom>
            <a:avLst/>
            <a:gdLst>
              <a:gd name="connsiteX0" fmla="*/ 3128683 w 4607860"/>
              <a:gd name="connsiteY0" fmla="*/ 0 h 4038600"/>
              <a:gd name="connsiteX1" fmla="*/ 4607860 w 4607860"/>
              <a:gd name="connsiteY1" fmla="*/ 0 h 4038600"/>
              <a:gd name="connsiteX2" fmla="*/ 4114806 w 4607860"/>
              <a:gd name="connsiteY2" fmla="*/ 430302 h 4038600"/>
              <a:gd name="connsiteX3" fmla="*/ 3558985 w 4607860"/>
              <a:gd name="connsiteY3" fmla="*/ 430302 h 4038600"/>
              <a:gd name="connsiteX4" fmla="*/ 3558985 w 4607860"/>
              <a:gd name="connsiteY4" fmla="*/ 909917 h 4038600"/>
              <a:gd name="connsiteX5" fmla="*/ 3567954 w 4607860"/>
              <a:gd name="connsiteY5" fmla="*/ 909917 h 4038600"/>
              <a:gd name="connsiteX6" fmla="*/ 3074900 w 4607860"/>
              <a:gd name="connsiteY6" fmla="*/ 1340219 h 4038600"/>
              <a:gd name="connsiteX7" fmla="*/ 2519079 w 4607860"/>
              <a:gd name="connsiteY7" fmla="*/ 1340219 h 4038600"/>
              <a:gd name="connsiteX8" fmla="*/ 2519079 w 4607860"/>
              <a:gd name="connsiteY8" fmla="*/ 1825299 h 4038600"/>
              <a:gd name="connsiteX9" fmla="*/ 2504795 w 4607860"/>
              <a:gd name="connsiteY9" fmla="*/ 1837765 h 4038600"/>
              <a:gd name="connsiteX10" fmla="*/ 2519083 w 4607860"/>
              <a:gd name="connsiteY10" fmla="*/ 1837765 h 4038600"/>
              <a:gd name="connsiteX11" fmla="*/ 2026029 w 4607860"/>
              <a:gd name="connsiteY11" fmla="*/ 2268067 h 4038600"/>
              <a:gd name="connsiteX12" fmla="*/ 1470208 w 4607860"/>
              <a:gd name="connsiteY12" fmla="*/ 2268067 h 4038600"/>
              <a:gd name="connsiteX13" fmla="*/ 1470208 w 4607860"/>
              <a:gd name="connsiteY13" fmla="*/ 2747682 h 4038600"/>
              <a:gd name="connsiteX14" fmla="*/ 1479177 w 4607860"/>
              <a:gd name="connsiteY14" fmla="*/ 2747682 h 4038600"/>
              <a:gd name="connsiteX15" fmla="*/ 986123 w 4607860"/>
              <a:gd name="connsiteY15" fmla="*/ 3177984 h 4038600"/>
              <a:gd name="connsiteX16" fmla="*/ 430302 w 4607860"/>
              <a:gd name="connsiteY16" fmla="*/ 3177984 h 4038600"/>
              <a:gd name="connsiteX17" fmla="*/ 430302 w 4607860"/>
              <a:gd name="connsiteY17" fmla="*/ 3663064 h 4038600"/>
              <a:gd name="connsiteX18" fmla="*/ 0 w 4607860"/>
              <a:gd name="connsiteY18" fmla="*/ 4038600 h 4038600"/>
              <a:gd name="connsiteX19" fmla="*/ 0 w 4607860"/>
              <a:gd name="connsiteY19" fmla="*/ 2747682 h 4038600"/>
              <a:gd name="connsiteX20" fmla="*/ 1039906 w 4607860"/>
              <a:gd name="connsiteY20" fmla="*/ 2747682 h 4038600"/>
              <a:gd name="connsiteX21" fmla="*/ 1039906 w 4607860"/>
              <a:gd name="connsiteY21" fmla="*/ 1837765 h 4038600"/>
              <a:gd name="connsiteX22" fmla="*/ 2088777 w 4607860"/>
              <a:gd name="connsiteY22" fmla="*/ 1837765 h 4038600"/>
              <a:gd name="connsiteX23" fmla="*/ 2088777 w 4607860"/>
              <a:gd name="connsiteY23" fmla="*/ 909917 h 4038600"/>
              <a:gd name="connsiteX24" fmla="*/ 3128683 w 4607860"/>
              <a:gd name="connsiteY24" fmla="*/ 909917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07860" h="4038600">
                <a:moveTo>
                  <a:pt x="3128683" y="0"/>
                </a:moveTo>
                <a:lnTo>
                  <a:pt x="4607860" y="0"/>
                </a:lnTo>
                <a:lnTo>
                  <a:pt x="4114806" y="430302"/>
                </a:lnTo>
                <a:lnTo>
                  <a:pt x="3558985" y="430302"/>
                </a:lnTo>
                <a:lnTo>
                  <a:pt x="3558985" y="909917"/>
                </a:lnTo>
                <a:lnTo>
                  <a:pt x="3567954" y="909917"/>
                </a:lnTo>
                <a:lnTo>
                  <a:pt x="3074900" y="1340219"/>
                </a:lnTo>
                <a:lnTo>
                  <a:pt x="2519079" y="1340219"/>
                </a:lnTo>
                <a:lnTo>
                  <a:pt x="2519079" y="1825299"/>
                </a:lnTo>
                <a:lnTo>
                  <a:pt x="2504795" y="1837765"/>
                </a:lnTo>
                <a:lnTo>
                  <a:pt x="2519083" y="1837765"/>
                </a:lnTo>
                <a:lnTo>
                  <a:pt x="2026029" y="2268067"/>
                </a:lnTo>
                <a:lnTo>
                  <a:pt x="1470208" y="2268067"/>
                </a:lnTo>
                <a:lnTo>
                  <a:pt x="1470208" y="2747682"/>
                </a:lnTo>
                <a:lnTo>
                  <a:pt x="1479177" y="2747682"/>
                </a:lnTo>
                <a:lnTo>
                  <a:pt x="986123" y="3177984"/>
                </a:lnTo>
                <a:lnTo>
                  <a:pt x="430302" y="3177984"/>
                </a:lnTo>
                <a:lnTo>
                  <a:pt x="430302" y="3663064"/>
                </a:lnTo>
                <a:lnTo>
                  <a:pt x="0" y="4038600"/>
                </a:lnTo>
                <a:lnTo>
                  <a:pt x="0" y="2747682"/>
                </a:lnTo>
                <a:lnTo>
                  <a:pt x="1039906" y="2747682"/>
                </a:lnTo>
                <a:lnTo>
                  <a:pt x="1039906" y="1837765"/>
                </a:lnTo>
                <a:lnTo>
                  <a:pt x="2088777" y="1837765"/>
                </a:lnTo>
                <a:lnTo>
                  <a:pt x="2088777" y="909917"/>
                </a:lnTo>
                <a:lnTo>
                  <a:pt x="3128683" y="909917"/>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eeform 41">
            <a:extLst>
              <a:ext uri="{FF2B5EF4-FFF2-40B4-BE49-F238E27FC236}">
                <a16:creationId xmlns="" xmlns:a16="http://schemas.microsoft.com/office/drawing/2014/main" id="{EE15C3D0-2158-0240-A44A-56DB14029258}"/>
              </a:ext>
            </a:extLst>
          </p:cNvPr>
          <p:cNvSpPr/>
          <p:nvPr/>
        </p:nvSpPr>
        <p:spPr>
          <a:xfrm>
            <a:off x="5998788" y="336936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 xmlns:a16="http://schemas.microsoft.com/office/drawing/2014/main" id="{AD55D749-4F0F-BD48-A088-322CE3D091CC}"/>
              </a:ext>
            </a:extLst>
          </p:cNvPr>
          <p:cNvSpPr/>
          <p:nvPr/>
        </p:nvSpPr>
        <p:spPr>
          <a:xfrm>
            <a:off x="7015545" y="2313961"/>
            <a:ext cx="882427" cy="892125"/>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 xmlns:a16="http://schemas.microsoft.com/office/drawing/2014/main" id="{7EA33E9A-07B3-5E4B-9FC4-956901DB3BA0}"/>
              </a:ext>
            </a:extLst>
          </p:cNvPr>
          <p:cNvSpPr/>
          <p:nvPr/>
        </p:nvSpPr>
        <p:spPr>
          <a:xfrm>
            <a:off x="8177077" y="1235728"/>
            <a:ext cx="1048274" cy="1059795"/>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3E41F9FC-E28C-9E40-A96C-41B66D22601F}"/>
              </a:ext>
            </a:extLst>
          </p:cNvPr>
          <p:cNvSpPr txBox="1"/>
          <p:nvPr/>
        </p:nvSpPr>
        <p:spPr>
          <a:xfrm>
            <a:off x="3509683" y="3844850"/>
            <a:ext cx="1264022" cy="1200329"/>
          </a:xfrm>
          <a:prstGeom prst="rect">
            <a:avLst/>
          </a:prstGeom>
          <a:noFill/>
        </p:spPr>
        <p:txBody>
          <a:bodyPr wrap="square" rtlCol="0">
            <a:spAutoFit/>
          </a:bodyPr>
          <a:lstStyle/>
          <a:p>
            <a:pPr algn="ctr"/>
            <a:r>
              <a:rPr lang="en-US" sz="7200" dirty="0" smtClean="0">
                <a:solidFill>
                  <a:schemeClr val="accent4">
                    <a:lumMod val="50000"/>
                  </a:schemeClr>
                </a:solidFill>
              </a:rPr>
              <a:t>!</a:t>
            </a:r>
            <a:endParaRPr lang="en-US" sz="7200" dirty="0">
              <a:solidFill>
                <a:schemeClr val="accent4">
                  <a:lumMod val="50000"/>
                </a:schemeClr>
              </a:solidFill>
            </a:endParaRPr>
          </a:p>
        </p:txBody>
      </p:sp>
      <p:sp>
        <p:nvSpPr>
          <p:cNvPr id="11" name="TextBox 10">
            <a:extLst>
              <a:ext uri="{FF2B5EF4-FFF2-40B4-BE49-F238E27FC236}">
                <a16:creationId xmlns="" xmlns:a16="http://schemas.microsoft.com/office/drawing/2014/main" id="{3E41F9FC-E28C-9E40-A96C-41B66D22601F}"/>
              </a:ext>
            </a:extLst>
          </p:cNvPr>
          <p:cNvSpPr txBox="1"/>
          <p:nvPr/>
        </p:nvSpPr>
        <p:spPr>
          <a:xfrm>
            <a:off x="3492969" y="3859636"/>
            <a:ext cx="1474548" cy="1200329"/>
          </a:xfrm>
          <a:prstGeom prst="rect">
            <a:avLst/>
          </a:prstGeom>
          <a:noFill/>
        </p:spPr>
        <p:txBody>
          <a:bodyPr wrap="square" rtlCol="0">
            <a:spAutoFit/>
          </a:bodyPr>
          <a:lstStyle/>
          <a:p>
            <a:pPr algn="ctr"/>
            <a:r>
              <a:rPr lang="en-US" sz="7200" dirty="0" smtClean="0">
                <a:solidFill>
                  <a:schemeClr val="accent4">
                    <a:lumMod val="50000"/>
                  </a:schemeClr>
                </a:solidFill>
              </a:rPr>
              <a:t>!  *</a:t>
            </a:r>
            <a:endParaRPr lang="en-US" sz="7200" dirty="0">
              <a:solidFill>
                <a:schemeClr val="accent4">
                  <a:lumMod val="50000"/>
                </a:schemeClr>
              </a:solidFill>
            </a:endParaRPr>
          </a:p>
        </p:txBody>
      </p:sp>
    </p:spTree>
    <p:extLst>
      <p:ext uri="{BB962C8B-B14F-4D97-AF65-F5344CB8AC3E}">
        <p14:creationId xmlns:p14="http://schemas.microsoft.com/office/powerpoint/2010/main" val="3298997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 xmlns:a16="http://schemas.microsoft.com/office/drawing/2014/main" id="{2F9D5FBE-74D3-7248-8DE9-BB387F182014}"/>
              </a:ext>
            </a:extLst>
          </p:cNvPr>
          <p:cNvSpPr/>
          <p:nvPr/>
        </p:nvSpPr>
        <p:spPr>
          <a:xfrm>
            <a:off x="6833944" y="4780018"/>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 xmlns:a16="http://schemas.microsoft.com/office/drawing/2014/main" id="{7EF22366-2CE3-6349-8890-1289CABAE9DE}"/>
              </a:ext>
            </a:extLst>
          </p:cNvPr>
          <p:cNvSpPr/>
          <p:nvPr/>
        </p:nvSpPr>
        <p:spPr>
          <a:xfrm>
            <a:off x="8062109" y="4780018"/>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 xmlns:a16="http://schemas.microsoft.com/office/drawing/2014/main" id="{37D3ECC3-5EE4-3745-BAF3-1872DEDE39A3}"/>
              </a:ext>
            </a:extLst>
          </p:cNvPr>
          <p:cNvSpPr/>
          <p:nvPr/>
        </p:nvSpPr>
        <p:spPr>
          <a:xfrm>
            <a:off x="9290274" y="4780018"/>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 xmlns:a16="http://schemas.microsoft.com/office/drawing/2014/main" id="{6C18C4E4-9A71-BF4E-8BA1-D3D488A6B1D2}"/>
              </a:ext>
            </a:extLst>
          </p:cNvPr>
          <p:cNvSpPr/>
          <p:nvPr/>
        </p:nvSpPr>
        <p:spPr>
          <a:xfrm>
            <a:off x="2246853"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 xmlns:a16="http://schemas.microsoft.com/office/drawing/2014/main" id="{E26108C3-0CBF-D84A-8AA8-0C44F767465C}"/>
              </a:ext>
            </a:extLst>
          </p:cNvPr>
          <p:cNvSpPr/>
          <p:nvPr/>
        </p:nvSpPr>
        <p:spPr>
          <a:xfrm>
            <a:off x="3475018"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 xmlns:a16="http://schemas.microsoft.com/office/drawing/2014/main" id="{9E5A13B8-0DCF-C04A-BF52-2E8A59FA3360}"/>
              </a:ext>
            </a:extLst>
          </p:cNvPr>
          <p:cNvSpPr/>
          <p:nvPr/>
        </p:nvSpPr>
        <p:spPr>
          <a:xfrm>
            <a:off x="4703183"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 xmlns:a16="http://schemas.microsoft.com/office/drawing/2014/main" id="{B90D5DA4-3AE9-AF44-9DBD-12E67C450A0B}"/>
              </a:ext>
            </a:extLst>
          </p:cNvPr>
          <p:cNvSpPr/>
          <p:nvPr/>
        </p:nvSpPr>
        <p:spPr>
          <a:xfrm>
            <a:off x="2246853"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 xmlns:a16="http://schemas.microsoft.com/office/drawing/2014/main" id="{1F878E7C-F306-1647-8053-177FD4042E96}"/>
              </a:ext>
            </a:extLst>
          </p:cNvPr>
          <p:cNvSpPr/>
          <p:nvPr/>
        </p:nvSpPr>
        <p:spPr>
          <a:xfrm>
            <a:off x="3475018"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 xmlns:a16="http://schemas.microsoft.com/office/drawing/2014/main" id="{53FD55AB-7276-474B-B423-8811DC0FA7EA}"/>
              </a:ext>
            </a:extLst>
          </p:cNvPr>
          <p:cNvSpPr/>
          <p:nvPr/>
        </p:nvSpPr>
        <p:spPr>
          <a:xfrm>
            <a:off x="4703183"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 xmlns:a16="http://schemas.microsoft.com/office/drawing/2014/main" id="{D58F7F7D-D177-AA43-8FC8-3281FFCBEFEA}"/>
              </a:ext>
            </a:extLst>
          </p:cNvPr>
          <p:cNvSpPr/>
          <p:nvPr/>
        </p:nvSpPr>
        <p:spPr>
          <a:xfrm>
            <a:off x="2246853"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 xmlns:a16="http://schemas.microsoft.com/office/drawing/2014/main" id="{83EE6FA8-157C-524C-B69C-9281B6EB44BB}"/>
              </a:ext>
            </a:extLst>
          </p:cNvPr>
          <p:cNvSpPr/>
          <p:nvPr/>
        </p:nvSpPr>
        <p:spPr>
          <a:xfrm>
            <a:off x="3475018"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 xmlns:a16="http://schemas.microsoft.com/office/drawing/2014/main" id="{4C1687A3-B70D-6B4D-B146-15A82F8DFC1A}"/>
              </a:ext>
            </a:extLst>
          </p:cNvPr>
          <p:cNvSpPr/>
          <p:nvPr/>
        </p:nvSpPr>
        <p:spPr>
          <a:xfrm>
            <a:off x="4703183"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 xmlns:a16="http://schemas.microsoft.com/office/drawing/2014/main" id="{726A254E-3F2F-4A42-B0F2-036DFC589CF6}"/>
              </a:ext>
            </a:extLst>
          </p:cNvPr>
          <p:cNvPicPr>
            <a:picLocks noChangeAspect="1"/>
          </p:cNvPicPr>
          <p:nvPr/>
        </p:nvPicPr>
        <p:blipFill>
          <a:blip r:embed="rId3"/>
          <a:stretch>
            <a:fillRect/>
          </a:stretch>
        </p:blipFill>
        <p:spPr>
          <a:xfrm>
            <a:off x="112432" y="5795683"/>
            <a:ext cx="1290689" cy="913244"/>
          </a:xfrm>
          <a:prstGeom prst="rect">
            <a:avLst/>
          </a:prstGeom>
        </p:spPr>
      </p:pic>
      <p:sp>
        <p:nvSpPr>
          <p:cNvPr id="61" name="TextBox 60">
            <a:extLst>
              <a:ext uri="{FF2B5EF4-FFF2-40B4-BE49-F238E27FC236}">
                <a16:creationId xmlns="" xmlns:a16="http://schemas.microsoft.com/office/drawing/2014/main" id="{8EF055B9-8706-2F4E-B1F0-7AA457D3D18F}"/>
              </a:ext>
            </a:extLst>
          </p:cNvPr>
          <p:cNvSpPr txBox="1"/>
          <p:nvPr/>
        </p:nvSpPr>
        <p:spPr>
          <a:xfrm>
            <a:off x="1304365" y="366018"/>
            <a:ext cx="9870141" cy="584775"/>
          </a:xfrm>
          <a:prstGeom prst="rect">
            <a:avLst/>
          </a:prstGeom>
          <a:noFill/>
        </p:spPr>
        <p:txBody>
          <a:bodyPr wrap="square" rtlCol="0">
            <a:spAutoFit/>
          </a:bodyPr>
          <a:lstStyle/>
          <a:p>
            <a:pPr algn="ctr"/>
            <a:r>
              <a:rPr lang="en-US" sz="3200" b="1" dirty="0">
                <a:solidFill>
                  <a:schemeClr val="accent4">
                    <a:lumMod val="50000"/>
                  </a:schemeClr>
                </a:solidFill>
                <a:latin typeface="Arial" panose="020B0604020202020204" pitchFamily="34" charset="0"/>
                <a:cs typeface="Arial" panose="020B0604020202020204" pitchFamily="34" charset="0"/>
              </a:rPr>
              <a:t>TAX INTRODUCED TO SUPPRESS MARKET</a:t>
            </a:r>
          </a:p>
        </p:txBody>
      </p:sp>
      <p:sp>
        <p:nvSpPr>
          <p:cNvPr id="62" name="Freeform 61">
            <a:extLst>
              <a:ext uri="{FF2B5EF4-FFF2-40B4-BE49-F238E27FC236}">
                <a16:creationId xmlns="" xmlns:a16="http://schemas.microsoft.com/office/drawing/2014/main" id="{D6B5BF59-E45D-E946-AC91-572D69093319}"/>
              </a:ext>
            </a:extLst>
          </p:cNvPr>
          <p:cNvSpPr/>
          <p:nvPr/>
        </p:nvSpPr>
        <p:spPr>
          <a:xfrm>
            <a:off x="6833944"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 xmlns:a16="http://schemas.microsoft.com/office/drawing/2014/main" id="{1272EAE6-7E51-8541-B4A2-B61AFD56679E}"/>
              </a:ext>
            </a:extLst>
          </p:cNvPr>
          <p:cNvSpPr/>
          <p:nvPr/>
        </p:nvSpPr>
        <p:spPr>
          <a:xfrm>
            <a:off x="8062109"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 xmlns:a16="http://schemas.microsoft.com/office/drawing/2014/main" id="{BDEA9664-8F70-C542-93A0-695D3F312320}"/>
              </a:ext>
            </a:extLst>
          </p:cNvPr>
          <p:cNvSpPr/>
          <p:nvPr/>
        </p:nvSpPr>
        <p:spPr>
          <a:xfrm>
            <a:off x="9290274" y="167851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 xmlns:a16="http://schemas.microsoft.com/office/drawing/2014/main" id="{9FC95CF5-8B88-904B-88CE-F3E4D63DC482}"/>
              </a:ext>
            </a:extLst>
          </p:cNvPr>
          <p:cNvSpPr/>
          <p:nvPr/>
        </p:nvSpPr>
        <p:spPr>
          <a:xfrm>
            <a:off x="6833944"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 xmlns:a16="http://schemas.microsoft.com/office/drawing/2014/main" id="{C179B89D-E10C-E64C-9F88-CCDD41509F06}"/>
              </a:ext>
            </a:extLst>
          </p:cNvPr>
          <p:cNvSpPr/>
          <p:nvPr/>
        </p:nvSpPr>
        <p:spPr>
          <a:xfrm>
            <a:off x="8062109"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a:extLst>
              <a:ext uri="{FF2B5EF4-FFF2-40B4-BE49-F238E27FC236}">
                <a16:creationId xmlns="" xmlns:a16="http://schemas.microsoft.com/office/drawing/2014/main" id="{565A2BDC-199E-054B-B790-D5636EBC2AD6}"/>
              </a:ext>
            </a:extLst>
          </p:cNvPr>
          <p:cNvSpPr/>
          <p:nvPr/>
        </p:nvSpPr>
        <p:spPr>
          <a:xfrm>
            <a:off x="9290274" y="2678076"/>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 xmlns:a16="http://schemas.microsoft.com/office/drawing/2014/main" id="{36B73C13-1A81-F348-9C8D-6839C4EC871C}"/>
              </a:ext>
            </a:extLst>
          </p:cNvPr>
          <p:cNvSpPr/>
          <p:nvPr/>
        </p:nvSpPr>
        <p:spPr>
          <a:xfrm>
            <a:off x="6833944"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 xmlns:a16="http://schemas.microsoft.com/office/drawing/2014/main" id="{D0380E7E-4845-344D-86A4-3A6A0E884CBE}"/>
              </a:ext>
            </a:extLst>
          </p:cNvPr>
          <p:cNvSpPr/>
          <p:nvPr/>
        </p:nvSpPr>
        <p:spPr>
          <a:xfrm>
            <a:off x="8062109"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 xmlns:a16="http://schemas.microsoft.com/office/drawing/2014/main" id="{96533905-3CBC-444D-A8D6-E2C5C48B01F4}"/>
              </a:ext>
            </a:extLst>
          </p:cNvPr>
          <p:cNvSpPr/>
          <p:nvPr/>
        </p:nvSpPr>
        <p:spPr>
          <a:xfrm>
            <a:off x="9290274" y="3677641"/>
            <a:ext cx="756322" cy="764634"/>
          </a:xfrm>
          <a:custGeom>
            <a:avLst/>
            <a:gdLst>
              <a:gd name="connsiteX0" fmla="*/ 650240 w 924560"/>
              <a:gd name="connsiteY0" fmla="*/ 0 h 934720"/>
              <a:gd name="connsiteX1" fmla="*/ 751840 w 924560"/>
              <a:gd name="connsiteY1" fmla="*/ 0 h 934720"/>
              <a:gd name="connsiteX2" fmla="*/ 751840 w 924560"/>
              <a:gd name="connsiteY2" fmla="*/ 111760 h 934720"/>
              <a:gd name="connsiteX3" fmla="*/ 820420 w 924560"/>
              <a:gd name="connsiteY3" fmla="*/ 111760 h 934720"/>
              <a:gd name="connsiteX4" fmla="*/ 924560 w 924560"/>
              <a:gd name="connsiteY4" fmla="*/ 528320 h 934720"/>
              <a:gd name="connsiteX5" fmla="*/ 838200 w 924560"/>
              <a:gd name="connsiteY5" fmla="*/ 528320 h 934720"/>
              <a:gd name="connsiteX6" fmla="*/ 838200 w 924560"/>
              <a:gd name="connsiteY6" fmla="*/ 934720 h 934720"/>
              <a:gd name="connsiteX7" fmla="*/ 86360 w 924560"/>
              <a:gd name="connsiteY7" fmla="*/ 934720 h 934720"/>
              <a:gd name="connsiteX8" fmla="*/ 86360 w 924560"/>
              <a:gd name="connsiteY8" fmla="*/ 528320 h 934720"/>
              <a:gd name="connsiteX9" fmla="*/ 0 w 924560"/>
              <a:gd name="connsiteY9" fmla="*/ 528320 h 934720"/>
              <a:gd name="connsiteX10" fmla="*/ 104140 w 924560"/>
              <a:gd name="connsiteY10" fmla="*/ 111760 h 934720"/>
              <a:gd name="connsiteX11" fmla="*/ 650240 w 924560"/>
              <a:gd name="connsiteY11" fmla="*/ 1117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4560" h="934720">
                <a:moveTo>
                  <a:pt x="650240" y="0"/>
                </a:moveTo>
                <a:lnTo>
                  <a:pt x="751840" y="0"/>
                </a:lnTo>
                <a:lnTo>
                  <a:pt x="751840" y="111760"/>
                </a:lnTo>
                <a:lnTo>
                  <a:pt x="820420" y="111760"/>
                </a:lnTo>
                <a:lnTo>
                  <a:pt x="924560" y="528320"/>
                </a:lnTo>
                <a:lnTo>
                  <a:pt x="838200" y="528320"/>
                </a:lnTo>
                <a:lnTo>
                  <a:pt x="838200" y="934720"/>
                </a:lnTo>
                <a:lnTo>
                  <a:pt x="86360" y="934720"/>
                </a:lnTo>
                <a:lnTo>
                  <a:pt x="86360" y="528320"/>
                </a:lnTo>
                <a:lnTo>
                  <a:pt x="0" y="528320"/>
                </a:lnTo>
                <a:lnTo>
                  <a:pt x="104140" y="111760"/>
                </a:lnTo>
                <a:lnTo>
                  <a:pt x="650240" y="11176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A05339F5-C0BA-F741-8738-A6792227F9A0}"/>
              </a:ext>
            </a:extLst>
          </p:cNvPr>
          <p:cNvGrpSpPr/>
          <p:nvPr/>
        </p:nvGrpSpPr>
        <p:grpSpPr>
          <a:xfrm rot="20184459">
            <a:off x="6649353" y="1725233"/>
            <a:ext cx="1125501" cy="671190"/>
            <a:chOff x="8818430" y="-1536413"/>
            <a:chExt cx="1939216" cy="1156447"/>
          </a:xfrm>
        </p:grpSpPr>
        <p:sp>
          <p:nvSpPr>
            <p:cNvPr id="2" name="TextBox 1">
              <a:extLst>
                <a:ext uri="{FF2B5EF4-FFF2-40B4-BE49-F238E27FC236}">
                  <a16:creationId xmlns="" xmlns:a16="http://schemas.microsoft.com/office/drawing/2014/main" id="{F130576E-DBED-A941-8E4E-93E9EFF17FA4}"/>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3" name="Oval 2">
              <a:extLst>
                <a:ext uri="{FF2B5EF4-FFF2-40B4-BE49-F238E27FC236}">
                  <a16:creationId xmlns="" xmlns:a16="http://schemas.microsoft.com/office/drawing/2014/main" id="{7222B3DA-73BF-954D-859B-C4ECC2DB6D68}"/>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 xmlns:a16="http://schemas.microsoft.com/office/drawing/2014/main" id="{9736DAF1-E994-C44A-9834-98D03576193C}"/>
              </a:ext>
            </a:extLst>
          </p:cNvPr>
          <p:cNvGrpSpPr/>
          <p:nvPr/>
        </p:nvGrpSpPr>
        <p:grpSpPr>
          <a:xfrm rot="20184459">
            <a:off x="7863791" y="1766352"/>
            <a:ext cx="1125501" cy="671190"/>
            <a:chOff x="8818430" y="-1536413"/>
            <a:chExt cx="1939216" cy="1156447"/>
          </a:xfrm>
        </p:grpSpPr>
        <p:sp>
          <p:nvSpPr>
            <p:cNvPr id="42" name="TextBox 41">
              <a:extLst>
                <a:ext uri="{FF2B5EF4-FFF2-40B4-BE49-F238E27FC236}">
                  <a16:creationId xmlns="" xmlns:a16="http://schemas.microsoft.com/office/drawing/2014/main" id="{54B6530B-4AA6-A14A-BA27-3AF3FE601609}"/>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43" name="Oval 42">
              <a:extLst>
                <a:ext uri="{FF2B5EF4-FFF2-40B4-BE49-F238E27FC236}">
                  <a16:creationId xmlns="" xmlns:a16="http://schemas.microsoft.com/office/drawing/2014/main" id="{2400DE60-1938-1E48-80BC-33D5D3A695FC}"/>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 xmlns:a16="http://schemas.microsoft.com/office/drawing/2014/main" id="{7543D284-ECF8-2E48-BCAA-C0A2303F02FA}"/>
              </a:ext>
            </a:extLst>
          </p:cNvPr>
          <p:cNvGrpSpPr/>
          <p:nvPr/>
        </p:nvGrpSpPr>
        <p:grpSpPr>
          <a:xfrm rot="20184459">
            <a:off x="9120215" y="1766351"/>
            <a:ext cx="1125501" cy="671190"/>
            <a:chOff x="8818430" y="-1536413"/>
            <a:chExt cx="1939216" cy="1156447"/>
          </a:xfrm>
        </p:grpSpPr>
        <p:sp>
          <p:nvSpPr>
            <p:cNvPr id="45" name="TextBox 44">
              <a:extLst>
                <a:ext uri="{FF2B5EF4-FFF2-40B4-BE49-F238E27FC236}">
                  <a16:creationId xmlns="" xmlns:a16="http://schemas.microsoft.com/office/drawing/2014/main" id="{B65DB9B8-00D9-2E47-9CFF-D3544BF6890E}"/>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46" name="Oval 45">
              <a:extLst>
                <a:ext uri="{FF2B5EF4-FFF2-40B4-BE49-F238E27FC236}">
                  <a16:creationId xmlns="" xmlns:a16="http://schemas.microsoft.com/office/drawing/2014/main" id="{F0900E9F-94F9-CD4D-9C82-1B9330A504C9}"/>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 xmlns:a16="http://schemas.microsoft.com/office/drawing/2014/main" id="{3DA2BCB0-44B6-1241-950D-8FB9FE0E9036}"/>
              </a:ext>
            </a:extLst>
          </p:cNvPr>
          <p:cNvGrpSpPr/>
          <p:nvPr/>
        </p:nvGrpSpPr>
        <p:grpSpPr>
          <a:xfrm rot="20184459">
            <a:off x="6649352" y="2772985"/>
            <a:ext cx="1125501" cy="671190"/>
            <a:chOff x="8818430" y="-1536413"/>
            <a:chExt cx="1939216" cy="1156447"/>
          </a:xfrm>
        </p:grpSpPr>
        <p:sp>
          <p:nvSpPr>
            <p:cNvPr id="48" name="TextBox 47">
              <a:extLst>
                <a:ext uri="{FF2B5EF4-FFF2-40B4-BE49-F238E27FC236}">
                  <a16:creationId xmlns="" xmlns:a16="http://schemas.microsoft.com/office/drawing/2014/main" id="{D26E8A75-149E-934A-9BD9-8BA3874D42C8}"/>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49" name="Oval 48">
              <a:extLst>
                <a:ext uri="{FF2B5EF4-FFF2-40B4-BE49-F238E27FC236}">
                  <a16:creationId xmlns="" xmlns:a16="http://schemas.microsoft.com/office/drawing/2014/main" id="{E81B6940-D781-FB4D-A728-D03962945131}"/>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 xmlns:a16="http://schemas.microsoft.com/office/drawing/2014/main" id="{3F8DED65-9740-3142-B32D-BA4C04C7F71C}"/>
              </a:ext>
            </a:extLst>
          </p:cNvPr>
          <p:cNvGrpSpPr/>
          <p:nvPr/>
        </p:nvGrpSpPr>
        <p:grpSpPr>
          <a:xfrm rot="20184459">
            <a:off x="7863790" y="2765915"/>
            <a:ext cx="1125501" cy="671190"/>
            <a:chOff x="8818430" y="-1536413"/>
            <a:chExt cx="1939216" cy="1156447"/>
          </a:xfrm>
        </p:grpSpPr>
        <p:sp>
          <p:nvSpPr>
            <p:cNvPr id="51" name="TextBox 50">
              <a:extLst>
                <a:ext uri="{FF2B5EF4-FFF2-40B4-BE49-F238E27FC236}">
                  <a16:creationId xmlns="" xmlns:a16="http://schemas.microsoft.com/office/drawing/2014/main" id="{7592871D-7153-D444-9408-7F46EE7D1A53}"/>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52" name="Oval 51">
              <a:extLst>
                <a:ext uri="{FF2B5EF4-FFF2-40B4-BE49-F238E27FC236}">
                  <a16:creationId xmlns="" xmlns:a16="http://schemas.microsoft.com/office/drawing/2014/main" id="{B2499DA5-75AC-444C-B0A9-971376DAAC4F}"/>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 xmlns:a16="http://schemas.microsoft.com/office/drawing/2014/main" id="{643BC8A9-804B-DE4C-BD27-DBC8BA339741}"/>
              </a:ext>
            </a:extLst>
          </p:cNvPr>
          <p:cNvGrpSpPr/>
          <p:nvPr/>
        </p:nvGrpSpPr>
        <p:grpSpPr>
          <a:xfrm rot="20184459">
            <a:off x="9120215" y="2777072"/>
            <a:ext cx="1125501" cy="671190"/>
            <a:chOff x="8818430" y="-1536413"/>
            <a:chExt cx="1939216" cy="1156447"/>
          </a:xfrm>
        </p:grpSpPr>
        <p:sp>
          <p:nvSpPr>
            <p:cNvPr id="54" name="TextBox 53">
              <a:extLst>
                <a:ext uri="{FF2B5EF4-FFF2-40B4-BE49-F238E27FC236}">
                  <a16:creationId xmlns="" xmlns:a16="http://schemas.microsoft.com/office/drawing/2014/main" id="{31AE08C0-5B12-4841-9BB5-AB6D2844AA1C}"/>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55" name="Oval 54">
              <a:extLst>
                <a:ext uri="{FF2B5EF4-FFF2-40B4-BE49-F238E27FC236}">
                  <a16:creationId xmlns="" xmlns:a16="http://schemas.microsoft.com/office/drawing/2014/main" id="{FFE40ED8-6155-8048-AAE5-AAB84460B29B}"/>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 xmlns:a16="http://schemas.microsoft.com/office/drawing/2014/main" id="{744E3DA7-32EB-7349-A1EF-86E677171265}"/>
              </a:ext>
            </a:extLst>
          </p:cNvPr>
          <p:cNvGrpSpPr/>
          <p:nvPr/>
        </p:nvGrpSpPr>
        <p:grpSpPr>
          <a:xfrm rot="20184459">
            <a:off x="6649352" y="3776592"/>
            <a:ext cx="1125501" cy="671190"/>
            <a:chOff x="8818430" y="-1536413"/>
            <a:chExt cx="1939216" cy="1156447"/>
          </a:xfrm>
        </p:grpSpPr>
        <p:sp>
          <p:nvSpPr>
            <p:cNvPr id="57" name="TextBox 56">
              <a:extLst>
                <a:ext uri="{FF2B5EF4-FFF2-40B4-BE49-F238E27FC236}">
                  <a16:creationId xmlns="" xmlns:a16="http://schemas.microsoft.com/office/drawing/2014/main" id="{14BCED61-1BD2-5D43-A2E6-DAD3942729DD}"/>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58" name="Oval 57">
              <a:extLst>
                <a:ext uri="{FF2B5EF4-FFF2-40B4-BE49-F238E27FC236}">
                  <a16:creationId xmlns="" xmlns:a16="http://schemas.microsoft.com/office/drawing/2014/main" id="{71B10A8F-5B27-E04F-83F8-A408F91E5DC4}"/>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 xmlns:a16="http://schemas.microsoft.com/office/drawing/2014/main" id="{8D4035C1-F5B6-AF48-A617-4E924B2FC0D3}"/>
              </a:ext>
            </a:extLst>
          </p:cNvPr>
          <p:cNvGrpSpPr/>
          <p:nvPr/>
        </p:nvGrpSpPr>
        <p:grpSpPr>
          <a:xfrm rot="20184459">
            <a:off x="7877519" y="3759147"/>
            <a:ext cx="1125501" cy="671190"/>
            <a:chOff x="8818430" y="-1536413"/>
            <a:chExt cx="1939216" cy="1156447"/>
          </a:xfrm>
        </p:grpSpPr>
        <p:sp>
          <p:nvSpPr>
            <p:cNvPr id="71" name="TextBox 70">
              <a:extLst>
                <a:ext uri="{FF2B5EF4-FFF2-40B4-BE49-F238E27FC236}">
                  <a16:creationId xmlns="" xmlns:a16="http://schemas.microsoft.com/office/drawing/2014/main" id="{C5061A4D-87F6-F842-BFF7-2C98BCB3F9E2}"/>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72" name="Oval 71">
              <a:extLst>
                <a:ext uri="{FF2B5EF4-FFF2-40B4-BE49-F238E27FC236}">
                  <a16:creationId xmlns="" xmlns:a16="http://schemas.microsoft.com/office/drawing/2014/main" id="{3B394BCD-CFE1-454F-931A-800690EBA6BF}"/>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 xmlns:a16="http://schemas.microsoft.com/office/drawing/2014/main" id="{F1A09D13-E42B-D247-853C-2640FD18C95E}"/>
              </a:ext>
            </a:extLst>
          </p:cNvPr>
          <p:cNvGrpSpPr/>
          <p:nvPr/>
        </p:nvGrpSpPr>
        <p:grpSpPr>
          <a:xfrm rot="20184459">
            <a:off x="9117169" y="3791236"/>
            <a:ext cx="1125501" cy="671190"/>
            <a:chOff x="8818430" y="-1536413"/>
            <a:chExt cx="1939216" cy="1156447"/>
          </a:xfrm>
        </p:grpSpPr>
        <p:sp>
          <p:nvSpPr>
            <p:cNvPr id="74" name="TextBox 73">
              <a:extLst>
                <a:ext uri="{FF2B5EF4-FFF2-40B4-BE49-F238E27FC236}">
                  <a16:creationId xmlns="" xmlns:a16="http://schemas.microsoft.com/office/drawing/2014/main" id="{D3656BB7-FB96-E042-8A80-20D6CED52348}"/>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75" name="Oval 74">
              <a:extLst>
                <a:ext uri="{FF2B5EF4-FFF2-40B4-BE49-F238E27FC236}">
                  <a16:creationId xmlns="" xmlns:a16="http://schemas.microsoft.com/office/drawing/2014/main" id="{84AD594C-B78D-B441-9B7C-C4C189994208}"/>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 xmlns:a16="http://schemas.microsoft.com/office/drawing/2014/main" id="{A2D090D8-0CC1-4145-BA97-65B1620783A5}"/>
              </a:ext>
            </a:extLst>
          </p:cNvPr>
          <p:cNvGrpSpPr/>
          <p:nvPr/>
        </p:nvGrpSpPr>
        <p:grpSpPr>
          <a:xfrm rot="20184459">
            <a:off x="6637869" y="4863373"/>
            <a:ext cx="1125501" cy="671190"/>
            <a:chOff x="8818430" y="-1536413"/>
            <a:chExt cx="1939216" cy="1156447"/>
          </a:xfrm>
        </p:grpSpPr>
        <p:sp>
          <p:nvSpPr>
            <p:cNvPr id="77" name="TextBox 76">
              <a:extLst>
                <a:ext uri="{FF2B5EF4-FFF2-40B4-BE49-F238E27FC236}">
                  <a16:creationId xmlns="" xmlns:a16="http://schemas.microsoft.com/office/drawing/2014/main" id="{C1EF44BF-CF6E-ED49-AFE6-BA475DD27372}"/>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78" name="Oval 77">
              <a:extLst>
                <a:ext uri="{FF2B5EF4-FFF2-40B4-BE49-F238E27FC236}">
                  <a16:creationId xmlns="" xmlns:a16="http://schemas.microsoft.com/office/drawing/2014/main" id="{F90492F9-5679-254A-B4C0-65448E066D40}"/>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 xmlns:a16="http://schemas.microsoft.com/office/drawing/2014/main" id="{1FBFF343-F94F-B340-AD0E-FFC2ACA90036}"/>
              </a:ext>
            </a:extLst>
          </p:cNvPr>
          <p:cNvGrpSpPr/>
          <p:nvPr/>
        </p:nvGrpSpPr>
        <p:grpSpPr>
          <a:xfrm rot="20184459">
            <a:off x="7863790" y="4879903"/>
            <a:ext cx="1125501" cy="671190"/>
            <a:chOff x="8818430" y="-1536413"/>
            <a:chExt cx="1939216" cy="1156447"/>
          </a:xfrm>
        </p:grpSpPr>
        <p:sp>
          <p:nvSpPr>
            <p:cNvPr id="80" name="TextBox 79">
              <a:extLst>
                <a:ext uri="{FF2B5EF4-FFF2-40B4-BE49-F238E27FC236}">
                  <a16:creationId xmlns="" xmlns:a16="http://schemas.microsoft.com/office/drawing/2014/main" id="{58DA0140-BC87-C644-B925-8FCF71E73370}"/>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81" name="Oval 80">
              <a:extLst>
                <a:ext uri="{FF2B5EF4-FFF2-40B4-BE49-F238E27FC236}">
                  <a16:creationId xmlns="" xmlns:a16="http://schemas.microsoft.com/office/drawing/2014/main" id="{847655FF-B6EC-144C-A19F-970506A5812E}"/>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 xmlns:a16="http://schemas.microsoft.com/office/drawing/2014/main" id="{9400E37A-1BCE-9942-8AD4-AD189EB053CE}"/>
              </a:ext>
            </a:extLst>
          </p:cNvPr>
          <p:cNvGrpSpPr/>
          <p:nvPr/>
        </p:nvGrpSpPr>
        <p:grpSpPr>
          <a:xfrm rot="20184459">
            <a:off x="9114325" y="4875855"/>
            <a:ext cx="1125501" cy="671190"/>
            <a:chOff x="8818430" y="-1536413"/>
            <a:chExt cx="1939216" cy="1156447"/>
          </a:xfrm>
        </p:grpSpPr>
        <p:sp>
          <p:nvSpPr>
            <p:cNvPr id="83" name="TextBox 82">
              <a:extLst>
                <a:ext uri="{FF2B5EF4-FFF2-40B4-BE49-F238E27FC236}">
                  <a16:creationId xmlns="" xmlns:a16="http://schemas.microsoft.com/office/drawing/2014/main" id="{0512691C-FD08-1F4C-894E-AB8C96F17722}"/>
                </a:ext>
              </a:extLst>
            </p:cNvPr>
            <p:cNvSpPr txBox="1"/>
            <p:nvPr/>
          </p:nvSpPr>
          <p:spPr>
            <a:xfrm>
              <a:off x="8818430" y="-1276364"/>
              <a:ext cx="1939216" cy="636352"/>
            </a:xfrm>
            <a:prstGeom prst="rect">
              <a:avLst/>
            </a:prstGeom>
            <a:noFill/>
          </p:spPr>
          <p:txBody>
            <a:bodyPr wrap="square" rtlCol="0">
              <a:spAutoFit/>
            </a:bodyPr>
            <a:lstStyle/>
            <a:p>
              <a:pPr algn="ctr"/>
              <a:r>
                <a:rPr lang="en-US" dirty="0">
                  <a:solidFill>
                    <a:srgbClr val="FF0000"/>
                  </a:solidFill>
                  <a:latin typeface="Arial Rounded MT Bold" panose="020F0704030504030204" pitchFamily="34" charset="77"/>
                </a:rPr>
                <a:t>-TAX-</a:t>
              </a:r>
            </a:p>
          </p:txBody>
        </p:sp>
        <p:sp>
          <p:nvSpPr>
            <p:cNvPr id="84" name="Oval 83">
              <a:extLst>
                <a:ext uri="{FF2B5EF4-FFF2-40B4-BE49-F238E27FC236}">
                  <a16:creationId xmlns="" xmlns:a16="http://schemas.microsoft.com/office/drawing/2014/main" id="{9230B4C0-6751-044F-818B-BACE9BE841B3}"/>
                </a:ext>
              </a:extLst>
            </p:cNvPr>
            <p:cNvSpPr/>
            <p:nvPr/>
          </p:nvSpPr>
          <p:spPr>
            <a:xfrm>
              <a:off x="9209815" y="-1536413"/>
              <a:ext cx="1156447" cy="115644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8207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dissolv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dissolv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dissolve">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dissolve">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dissolve">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dissolve">
                                      <p:cBhvr>
                                        <p:cTn id="6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785</Words>
  <Application>Microsoft Macintosh PowerPoint</Application>
  <PresentationFormat>Custom</PresentationFormat>
  <Paragraphs>103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MacBook .</cp:lastModifiedBy>
  <cp:revision>39</cp:revision>
  <cp:lastPrinted>2019-06-04T10:43:53Z</cp:lastPrinted>
  <dcterms:created xsi:type="dcterms:W3CDTF">2019-06-03T07:49:27Z</dcterms:created>
  <dcterms:modified xsi:type="dcterms:W3CDTF">2019-06-04T13:57:19Z</dcterms:modified>
</cp:coreProperties>
</file>