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
  </p:notesMasterIdLst>
  <p:handoutMasterIdLst>
    <p:handoutMasterId r:id="rId14"/>
  </p:handoutMasterIdLst>
  <p:sldIdLst>
    <p:sldId id="256" r:id="rId2"/>
    <p:sldId id="325" r:id="rId3"/>
    <p:sldId id="326" r:id="rId4"/>
    <p:sldId id="336" r:id="rId5"/>
    <p:sldId id="332" r:id="rId6"/>
    <p:sldId id="335" r:id="rId7"/>
    <p:sldId id="333" r:id="rId8"/>
    <p:sldId id="334" r:id="rId9"/>
    <p:sldId id="328" r:id="rId10"/>
    <p:sldId id="337" r:id="rId11"/>
    <p:sldId id="323" r:id="rId12"/>
  </p:sldIdLst>
  <p:sldSz cx="9906000" cy="6858000" type="A4"/>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 userDrawn="1">
          <p15:clr>
            <a:srgbClr val="A4A3A4"/>
          </p15:clr>
        </p15:guide>
        <p15:guide id="2" pos="593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3AAF"/>
    <a:srgbClr val="5126A2"/>
    <a:srgbClr val="620BA2"/>
    <a:srgbClr val="EBF8FF"/>
    <a:srgbClr val="EAEFF7"/>
    <a:srgbClr val="DAF3FF"/>
    <a:srgbClr val="EDE9F5"/>
    <a:srgbClr val="E6E6E6"/>
    <a:srgbClr val="583368"/>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4" autoAdjust="0"/>
    <p:restoredTop sz="95203" autoAdjust="0"/>
  </p:normalViewPr>
  <p:slideViewPr>
    <p:cSldViewPr snapToGrid="0">
      <p:cViewPr varScale="1">
        <p:scale>
          <a:sx n="94" d="100"/>
          <a:sy n="94" d="100"/>
        </p:scale>
        <p:origin x="84" y="300"/>
      </p:cViewPr>
      <p:guideLst>
        <p:guide orient="horz" pos="142"/>
        <p:guide pos="593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8" d="100"/>
          <a:sy n="78" d="100"/>
        </p:scale>
        <p:origin x="3978" y="102"/>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09AD2A3B-4A25-4B91-A1A8-9CDB4F4F7CDA}"/>
              </a:ext>
            </a:extLst>
          </p:cNvPr>
          <p:cNvSpPr>
            <a:spLocks noGrp="1"/>
          </p:cNvSpPr>
          <p:nvPr>
            <p:ph type="hdr" sz="quarter"/>
          </p:nvPr>
        </p:nvSpPr>
        <p:spPr>
          <a:xfrm>
            <a:off x="1" y="0"/>
            <a:ext cx="2949841" cy="498804"/>
          </a:xfrm>
          <a:prstGeom prst="rect">
            <a:avLst/>
          </a:prstGeom>
        </p:spPr>
        <p:txBody>
          <a:bodyPr vert="horz" lIns="91846" tIns="45922" rIns="91846" bIns="45922" rtlCol="0"/>
          <a:lstStyle>
            <a:lvl1pPr algn="l">
              <a:defRPr sz="1200"/>
            </a:lvl1pPr>
          </a:lstStyle>
          <a:p>
            <a:endParaRPr lang="en-GB" dirty="0"/>
          </a:p>
        </p:txBody>
      </p:sp>
      <p:sp>
        <p:nvSpPr>
          <p:cNvPr id="3" name="Date Placeholder 2">
            <a:extLst>
              <a:ext uri="{FF2B5EF4-FFF2-40B4-BE49-F238E27FC236}">
                <a16:creationId xmlns="" xmlns:a16="http://schemas.microsoft.com/office/drawing/2014/main" id="{CBE6DE9B-869A-4566-BCD1-7A022A846163}"/>
              </a:ext>
            </a:extLst>
          </p:cNvPr>
          <p:cNvSpPr>
            <a:spLocks noGrp="1"/>
          </p:cNvSpPr>
          <p:nvPr>
            <p:ph type="dt" sz="quarter" idx="1"/>
          </p:nvPr>
        </p:nvSpPr>
        <p:spPr>
          <a:xfrm>
            <a:off x="3854184" y="0"/>
            <a:ext cx="2949841" cy="498804"/>
          </a:xfrm>
          <a:prstGeom prst="rect">
            <a:avLst/>
          </a:prstGeom>
        </p:spPr>
        <p:txBody>
          <a:bodyPr vert="horz" lIns="91846" tIns="45922" rIns="91846" bIns="45922" rtlCol="0"/>
          <a:lstStyle>
            <a:lvl1pPr algn="r">
              <a:defRPr sz="1200"/>
            </a:lvl1pPr>
          </a:lstStyle>
          <a:p>
            <a:fld id="{4E00B4F0-0498-4C8E-BD6C-4A0CD6C1678D}" type="datetimeFigureOut">
              <a:rPr lang="en-GB" smtClean="0"/>
              <a:t>04/06/2019</a:t>
            </a:fld>
            <a:endParaRPr lang="en-GB" dirty="0"/>
          </a:p>
        </p:txBody>
      </p:sp>
      <p:sp>
        <p:nvSpPr>
          <p:cNvPr id="4" name="Footer Placeholder 3">
            <a:extLst>
              <a:ext uri="{FF2B5EF4-FFF2-40B4-BE49-F238E27FC236}">
                <a16:creationId xmlns="" xmlns:a16="http://schemas.microsoft.com/office/drawing/2014/main" id="{878507EB-AC21-4931-A338-F9F9DC5C69BE}"/>
              </a:ext>
            </a:extLst>
          </p:cNvPr>
          <p:cNvSpPr>
            <a:spLocks noGrp="1"/>
          </p:cNvSpPr>
          <p:nvPr>
            <p:ph type="ftr" sz="quarter" idx="2"/>
          </p:nvPr>
        </p:nvSpPr>
        <p:spPr>
          <a:xfrm>
            <a:off x="1" y="9445296"/>
            <a:ext cx="2949841" cy="498804"/>
          </a:xfrm>
          <a:prstGeom prst="rect">
            <a:avLst/>
          </a:prstGeom>
        </p:spPr>
        <p:txBody>
          <a:bodyPr vert="horz" lIns="91846" tIns="45922" rIns="91846" bIns="45922" rtlCol="0" anchor="b"/>
          <a:lstStyle>
            <a:lvl1pPr algn="l">
              <a:defRPr sz="1200"/>
            </a:lvl1pPr>
          </a:lstStyle>
          <a:p>
            <a:endParaRPr lang="en-GB" dirty="0"/>
          </a:p>
        </p:txBody>
      </p:sp>
      <p:sp>
        <p:nvSpPr>
          <p:cNvPr id="5" name="Slide Number Placeholder 4">
            <a:extLst>
              <a:ext uri="{FF2B5EF4-FFF2-40B4-BE49-F238E27FC236}">
                <a16:creationId xmlns="" xmlns:a16="http://schemas.microsoft.com/office/drawing/2014/main" id="{66D72D9C-BAA6-4578-BC99-E33425E384F3}"/>
              </a:ext>
            </a:extLst>
          </p:cNvPr>
          <p:cNvSpPr>
            <a:spLocks noGrp="1"/>
          </p:cNvSpPr>
          <p:nvPr>
            <p:ph type="sldNum" sz="quarter" idx="3"/>
          </p:nvPr>
        </p:nvSpPr>
        <p:spPr>
          <a:xfrm>
            <a:off x="3854184" y="9445296"/>
            <a:ext cx="2949841" cy="498804"/>
          </a:xfrm>
          <a:prstGeom prst="rect">
            <a:avLst/>
          </a:prstGeom>
        </p:spPr>
        <p:txBody>
          <a:bodyPr vert="horz" lIns="91846" tIns="45922" rIns="91846" bIns="45922" rtlCol="0" anchor="b"/>
          <a:lstStyle>
            <a:lvl1pPr algn="r">
              <a:defRPr sz="1200"/>
            </a:lvl1pPr>
          </a:lstStyle>
          <a:p>
            <a:fld id="{9D05D7D7-9389-4626-8BAC-2D6B6D824C8C}" type="slidenum">
              <a:rPr lang="en-GB" smtClean="0"/>
              <a:t>‹#›</a:t>
            </a:fld>
            <a:endParaRPr lang="en-GB" dirty="0"/>
          </a:p>
        </p:txBody>
      </p:sp>
    </p:spTree>
    <p:extLst>
      <p:ext uri="{BB962C8B-B14F-4D97-AF65-F5344CB8AC3E}">
        <p14:creationId xmlns:p14="http://schemas.microsoft.com/office/powerpoint/2010/main" val="179305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841" cy="498804"/>
          </a:xfrm>
          <a:prstGeom prst="rect">
            <a:avLst/>
          </a:prstGeom>
        </p:spPr>
        <p:txBody>
          <a:bodyPr vert="horz" lIns="91835" tIns="45917" rIns="91835" bIns="45917" rtlCol="0"/>
          <a:lstStyle>
            <a:lvl1pPr algn="l">
              <a:defRPr sz="1200"/>
            </a:lvl1pPr>
          </a:lstStyle>
          <a:p>
            <a:endParaRPr lang="en-GB" dirty="0"/>
          </a:p>
        </p:txBody>
      </p:sp>
      <p:sp>
        <p:nvSpPr>
          <p:cNvPr id="3" name="Date Placeholder 2"/>
          <p:cNvSpPr>
            <a:spLocks noGrp="1"/>
          </p:cNvSpPr>
          <p:nvPr>
            <p:ph type="dt" idx="1"/>
          </p:nvPr>
        </p:nvSpPr>
        <p:spPr>
          <a:xfrm>
            <a:off x="3854184" y="0"/>
            <a:ext cx="2949841" cy="498804"/>
          </a:xfrm>
          <a:prstGeom prst="rect">
            <a:avLst/>
          </a:prstGeom>
        </p:spPr>
        <p:txBody>
          <a:bodyPr vert="horz" lIns="91835" tIns="45917" rIns="91835" bIns="45917" rtlCol="0"/>
          <a:lstStyle>
            <a:lvl1pPr algn="r">
              <a:defRPr sz="1200"/>
            </a:lvl1pPr>
          </a:lstStyle>
          <a:p>
            <a:fld id="{E1485A94-A15E-4FF5-BA71-0C01AFB26AB4}" type="datetimeFigureOut">
              <a:rPr lang="en-GB" smtClean="0"/>
              <a:t>04/06/2019</a:t>
            </a:fld>
            <a:endParaRPr lang="en-GB" dirty="0"/>
          </a:p>
        </p:txBody>
      </p:sp>
      <p:sp>
        <p:nvSpPr>
          <p:cNvPr id="4" name="Slide Image Placeholder 3"/>
          <p:cNvSpPr>
            <a:spLocks noGrp="1" noRot="1" noChangeAspect="1"/>
          </p:cNvSpPr>
          <p:nvPr>
            <p:ph type="sldImg" idx="2"/>
          </p:nvPr>
        </p:nvSpPr>
        <p:spPr>
          <a:xfrm>
            <a:off x="981075" y="1244600"/>
            <a:ext cx="4843463" cy="3354388"/>
          </a:xfrm>
          <a:prstGeom prst="rect">
            <a:avLst/>
          </a:prstGeom>
          <a:noFill/>
          <a:ln w="12700">
            <a:solidFill>
              <a:prstClr val="black"/>
            </a:solidFill>
          </a:ln>
        </p:spPr>
        <p:txBody>
          <a:bodyPr vert="horz" lIns="91835" tIns="45917" rIns="91835" bIns="45917" rtlCol="0" anchor="ctr"/>
          <a:lstStyle/>
          <a:p>
            <a:endParaRPr lang="en-GB" dirty="0"/>
          </a:p>
        </p:txBody>
      </p:sp>
      <p:sp>
        <p:nvSpPr>
          <p:cNvPr id="5" name="Notes Placeholder 4"/>
          <p:cNvSpPr>
            <a:spLocks noGrp="1"/>
          </p:cNvSpPr>
          <p:nvPr>
            <p:ph type="body" sz="quarter" idx="3"/>
          </p:nvPr>
        </p:nvSpPr>
        <p:spPr>
          <a:xfrm>
            <a:off x="680244" y="4785000"/>
            <a:ext cx="5445126" cy="3916889"/>
          </a:xfrm>
          <a:prstGeom prst="rect">
            <a:avLst/>
          </a:prstGeom>
        </p:spPr>
        <p:txBody>
          <a:bodyPr vert="horz" lIns="91835" tIns="45917" rIns="91835" bIns="459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45296"/>
            <a:ext cx="2949841" cy="498804"/>
          </a:xfrm>
          <a:prstGeom prst="rect">
            <a:avLst/>
          </a:prstGeom>
        </p:spPr>
        <p:txBody>
          <a:bodyPr vert="horz" lIns="91835" tIns="45917" rIns="91835" bIns="45917"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4184" y="9445296"/>
            <a:ext cx="2949841" cy="498804"/>
          </a:xfrm>
          <a:prstGeom prst="rect">
            <a:avLst/>
          </a:prstGeom>
        </p:spPr>
        <p:txBody>
          <a:bodyPr vert="horz" lIns="91835" tIns="45917" rIns="91835" bIns="45917" rtlCol="0" anchor="b"/>
          <a:lstStyle>
            <a:lvl1pPr algn="r">
              <a:defRPr sz="1200"/>
            </a:lvl1pPr>
          </a:lstStyle>
          <a:p>
            <a:fld id="{3F3C029B-6B78-4DB5-B5F2-B9668FCA344F}" type="slidenum">
              <a:rPr lang="en-GB" smtClean="0"/>
              <a:t>‹#›</a:t>
            </a:fld>
            <a:endParaRPr lang="en-GB" dirty="0"/>
          </a:p>
        </p:txBody>
      </p:sp>
    </p:spTree>
    <p:extLst>
      <p:ext uri="{BB962C8B-B14F-4D97-AF65-F5344CB8AC3E}">
        <p14:creationId xmlns:p14="http://schemas.microsoft.com/office/powerpoint/2010/main" val="2258175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3C029B-6B78-4DB5-B5F2-B9668FCA344F}" type="slidenum">
              <a:rPr lang="en-GB" smtClean="0"/>
              <a:t>1</a:t>
            </a:fld>
            <a:endParaRPr lang="en-GB" dirty="0"/>
          </a:p>
        </p:txBody>
      </p:sp>
    </p:spTree>
    <p:extLst>
      <p:ext uri="{BB962C8B-B14F-4D97-AF65-F5344CB8AC3E}">
        <p14:creationId xmlns:p14="http://schemas.microsoft.com/office/powerpoint/2010/main" val="19142333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6" name="Graphic 15">
            <a:extLst>
              <a:ext uri="{FF2B5EF4-FFF2-40B4-BE49-F238E27FC236}">
                <a16:creationId xmlns="" xmlns:a16="http://schemas.microsoft.com/office/drawing/2014/main" id="{546BC154-31E5-467A-8FB3-A489B425E64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0" y="0"/>
            <a:ext cx="9906000" cy="5548538"/>
          </a:xfrm>
          <a:prstGeom prst="rect">
            <a:avLst/>
          </a:prstGeom>
        </p:spPr>
      </p:pic>
      <p:pic>
        <p:nvPicPr>
          <p:cNvPr id="8" name="Picture 7">
            <a:extLst>
              <a:ext uri="{FF2B5EF4-FFF2-40B4-BE49-F238E27FC236}">
                <a16:creationId xmlns="" xmlns:a16="http://schemas.microsoft.com/office/drawing/2014/main" id="{7EF5689A-3FA5-4426-AB77-2BA75F9DD86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5494" y="423654"/>
            <a:ext cx="1923871" cy="358992"/>
          </a:xfrm>
          <a:prstGeom prst="rect">
            <a:avLst/>
          </a:prstGeom>
        </p:spPr>
      </p:pic>
      <p:pic>
        <p:nvPicPr>
          <p:cNvPr id="9" name="Picture 8">
            <a:extLst>
              <a:ext uri="{FF2B5EF4-FFF2-40B4-BE49-F238E27FC236}">
                <a16:creationId xmlns="" xmlns:a16="http://schemas.microsoft.com/office/drawing/2014/main" id="{E4C26AB8-22FB-4D21-ACBB-86412598701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52582" y="6353732"/>
            <a:ext cx="1204808" cy="326337"/>
          </a:xfrm>
          <a:prstGeom prst="rect">
            <a:avLst/>
          </a:prstGeom>
        </p:spPr>
      </p:pic>
      <p:sp>
        <p:nvSpPr>
          <p:cNvPr id="2" name="Title 1"/>
          <p:cNvSpPr>
            <a:spLocks noGrp="1"/>
          </p:cNvSpPr>
          <p:nvPr userDrawn="1">
            <p:ph type="ctrTitle"/>
          </p:nvPr>
        </p:nvSpPr>
        <p:spPr>
          <a:xfrm>
            <a:off x="577970" y="2025066"/>
            <a:ext cx="4088921" cy="2387600"/>
          </a:xfrm>
          <a:noFill/>
        </p:spPr>
        <p:txBody>
          <a:bodyPr vert="horz" wrap="square" lIns="91440" tIns="45720" rIns="91440" bIns="45720" rtlCol="0" anchor="t" anchorCtr="0">
            <a:noAutofit/>
          </a:bodyPr>
          <a:lstStyle>
            <a:lvl1pPr>
              <a:defRPr kumimoji="0" lang="en-US" sz="3600" b="1" i="0" u="none" strike="noStrike" cap="none" spc="0" normalizeH="0" baseline="0" dirty="0">
                <a:ln>
                  <a:noFill/>
                </a:ln>
                <a:solidFill>
                  <a:srgbClr val="EAEFF7"/>
                </a:solidFill>
                <a:effectLst/>
                <a:uLnTx/>
                <a:uFillTx/>
                <a:latin typeface="Calibri" panose="020F0502020204030204"/>
                <a:ea typeface="Verdana" panose="020B0604030504040204" pitchFamily="34" charset="0"/>
                <a:cs typeface="Calibri" panose="020F0502020204030204" pitchFamily="34" charset="0"/>
              </a:defRPr>
            </a:lvl1pPr>
          </a:lstStyle>
          <a:p>
            <a:pPr marL="0" marR="0" lvl="0" indent="0" fontAlgn="auto">
              <a:spcAft>
                <a:spcPts val="0"/>
              </a:spcAft>
              <a:buClrTx/>
              <a:buSzTx/>
              <a:buFontTx/>
              <a:tabLst/>
            </a:pPr>
            <a:r>
              <a:rPr lang="en-US" dirty="0"/>
              <a:t>Click to edit Master title style</a:t>
            </a:r>
          </a:p>
        </p:txBody>
      </p:sp>
      <p:sp>
        <p:nvSpPr>
          <p:cNvPr id="3" name="Subtitle 2"/>
          <p:cNvSpPr>
            <a:spLocks noGrp="1"/>
          </p:cNvSpPr>
          <p:nvPr userDrawn="1">
            <p:ph type="subTitle" idx="1"/>
          </p:nvPr>
        </p:nvSpPr>
        <p:spPr>
          <a:xfrm>
            <a:off x="565150" y="6346084"/>
            <a:ext cx="7429500" cy="341632"/>
          </a:xfrm>
          <a:noFill/>
        </p:spPr>
        <p:txBody>
          <a:bodyPr vert="horz" wrap="square" lIns="91440" tIns="45720" rIns="91440" bIns="45720" rtlCol="0">
            <a:spAutoFit/>
          </a:bodyPr>
          <a:lstStyle>
            <a:lvl1pPr>
              <a:defRPr kumimoji="0" lang="en-US" sz="1800" b="0" i="0" u="none" strike="noStrike" cap="none" spc="0" normalizeH="0" baseline="0" dirty="0">
                <a:ln>
                  <a:noFill/>
                </a:ln>
                <a:solidFill>
                  <a:srgbClr val="7030A0"/>
                </a:solidFill>
                <a:effectLst/>
                <a:uLnTx/>
                <a:uFillTx/>
                <a:latin typeface="Calibri" panose="020F0502020204030204"/>
              </a:defRPr>
            </a:lvl1pPr>
          </a:lstStyle>
          <a:p>
            <a:pPr marL="0" marR="0" lvl="0" indent="0" fontAlgn="auto">
              <a:spcAft>
                <a:spcPts val="0"/>
              </a:spcAft>
              <a:buClrTx/>
              <a:buSzTx/>
              <a:buNone/>
              <a:tabLst/>
            </a:pPr>
            <a:r>
              <a:rPr lang="en-US" dirty="0"/>
              <a:t>Click to edit Master subtitle style</a:t>
            </a:r>
          </a:p>
        </p:txBody>
      </p:sp>
      <p:pic>
        <p:nvPicPr>
          <p:cNvPr id="18" name="Graphic 17">
            <a:extLst>
              <a:ext uri="{FF2B5EF4-FFF2-40B4-BE49-F238E27FC236}">
                <a16:creationId xmlns="" xmlns:a16="http://schemas.microsoft.com/office/drawing/2014/main" id="{8999F160-D4A4-468C-9C4C-37341C14A11F}"/>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953000" y="1131186"/>
            <a:ext cx="5119065" cy="3656475"/>
          </a:xfrm>
          <a:prstGeom prst="rect">
            <a:avLst/>
          </a:prstGeom>
        </p:spPr>
      </p:pic>
    </p:spTree>
    <p:extLst>
      <p:ext uri="{BB962C8B-B14F-4D97-AF65-F5344CB8AC3E}">
        <p14:creationId xmlns:p14="http://schemas.microsoft.com/office/powerpoint/2010/main" val="3217737108"/>
      </p:ext>
    </p:extLst>
  </p:cSld>
  <p:clrMapOvr>
    <a:masterClrMapping/>
  </p:clrMapOvr>
  <p:extLst mod="1">
    <p:ext uri="{DCECCB84-F9BA-43D5-87BE-67443E8EF086}">
      <p15:sldGuideLst xmlns:p15="http://schemas.microsoft.com/office/powerpoint/2012/main">
        <p15:guide id="1" pos="356" userDrawn="1">
          <p15:clr>
            <a:srgbClr val="FBAE40"/>
          </p15:clr>
        </p15:guide>
        <p15:guide id="2" orient="horz" pos="1275" userDrawn="1">
          <p15:clr>
            <a:srgbClr val="FBAE40"/>
          </p15:clr>
        </p15:guide>
        <p15:guide id="3" pos="3120" userDrawn="1">
          <p15:clr>
            <a:srgbClr val="FBAE40"/>
          </p15:clr>
        </p15:guide>
        <p15:guide id="4" orient="horz" pos="41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E9C34EF0-84A7-44DD-B539-A3E00403F00F}" type="datetime1">
              <a:rPr lang="en-GB" smtClean="0"/>
              <a:t>04/06/2019</a:t>
            </a:fld>
            <a:endParaRPr lang="en-GB" dirty="0"/>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r>
              <a:rPr lang="en-GB" dirty="0" smtClean="0"/>
              <a:t>Confidential</a:t>
            </a:r>
            <a:endParaRPr lang="en-GB" dirty="0"/>
          </a:p>
        </p:txBody>
      </p:sp>
      <p:sp>
        <p:nvSpPr>
          <p:cNvPr id="7" name="Slide Number Placeholder 6"/>
          <p:cNvSpPr>
            <a:spLocks noGrp="1"/>
          </p:cNvSpPr>
          <p:nvPr>
            <p:ph type="sldNum" sz="quarter" idx="12"/>
          </p:nvPr>
        </p:nvSpPr>
        <p:spPr>
          <a:xfrm>
            <a:off x="6996113" y="6356352"/>
            <a:ext cx="2228850" cy="365125"/>
          </a:xfrm>
          <a:prstGeom prst="rect">
            <a:avLst/>
          </a:prstGeom>
        </p:spPr>
        <p:txBody>
          <a:bodyPr/>
          <a:lstStyle/>
          <a:p>
            <a:fld id="{7A624F14-6860-4667-AB17-9C86E18C3446}" type="slidenum">
              <a:rPr lang="en-GB" smtClean="0"/>
              <a:t>‹#›</a:t>
            </a:fld>
            <a:endParaRPr lang="en-GB" dirty="0"/>
          </a:p>
        </p:txBody>
      </p:sp>
    </p:spTree>
    <p:extLst>
      <p:ext uri="{BB962C8B-B14F-4D97-AF65-F5344CB8AC3E}">
        <p14:creationId xmlns:p14="http://schemas.microsoft.com/office/powerpoint/2010/main" val="4056315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81038" y="6356352"/>
            <a:ext cx="2228850" cy="365125"/>
          </a:xfrm>
          <a:prstGeom prst="rect">
            <a:avLst/>
          </a:prstGeom>
        </p:spPr>
        <p:txBody>
          <a:bodyPr/>
          <a:lstStyle/>
          <a:p>
            <a:fld id="{74CA1CBA-9C55-4024-BB83-B22D17B5CEE8}" type="datetime1">
              <a:rPr lang="en-GB" smtClean="0"/>
              <a:t>04/06/2019</a:t>
            </a:fld>
            <a:endParaRPr lang="en-GB" dirty="0"/>
          </a:p>
        </p:txBody>
      </p:sp>
      <p:sp>
        <p:nvSpPr>
          <p:cNvPr id="8" name="Footer Placeholder 7"/>
          <p:cNvSpPr>
            <a:spLocks noGrp="1"/>
          </p:cNvSpPr>
          <p:nvPr>
            <p:ph type="ftr" sz="quarter" idx="11"/>
          </p:nvPr>
        </p:nvSpPr>
        <p:spPr>
          <a:xfrm>
            <a:off x="3281363" y="6356352"/>
            <a:ext cx="3343275" cy="365125"/>
          </a:xfrm>
          <a:prstGeom prst="rect">
            <a:avLst/>
          </a:prstGeom>
        </p:spPr>
        <p:txBody>
          <a:bodyPr/>
          <a:lstStyle/>
          <a:p>
            <a:r>
              <a:rPr lang="en-GB" dirty="0" smtClean="0"/>
              <a:t>Confidential</a:t>
            </a:r>
            <a:endParaRPr lang="en-GB" dirty="0"/>
          </a:p>
        </p:txBody>
      </p:sp>
      <p:sp>
        <p:nvSpPr>
          <p:cNvPr id="9" name="Slide Number Placeholder 8"/>
          <p:cNvSpPr>
            <a:spLocks noGrp="1"/>
          </p:cNvSpPr>
          <p:nvPr>
            <p:ph type="sldNum" sz="quarter" idx="12"/>
          </p:nvPr>
        </p:nvSpPr>
        <p:spPr>
          <a:xfrm>
            <a:off x="6996113" y="6356352"/>
            <a:ext cx="2228850" cy="365125"/>
          </a:xfrm>
          <a:prstGeom prst="rect">
            <a:avLst/>
          </a:prstGeom>
        </p:spPr>
        <p:txBody>
          <a:bodyPr/>
          <a:lstStyle/>
          <a:p>
            <a:fld id="{7A624F14-6860-4667-AB17-9C86E18C3446}" type="slidenum">
              <a:rPr lang="en-GB" smtClean="0"/>
              <a:t>‹#›</a:t>
            </a:fld>
            <a:endParaRPr lang="en-GB" dirty="0"/>
          </a:p>
        </p:txBody>
      </p:sp>
    </p:spTree>
    <p:extLst>
      <p:ext uri="{BB962C8B-B14F-4D97-AF65-F5344CB8AC3E}">
        <p14:creationId xmlns:p14="http://schemas.microsoft.com/office/powerpoint/2010/main" val="1659875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81038" y="6356352"/>
            <a:ext cx="2228850" cy="365125"/>
          </a:xfrm>
          <a:prstGeom prst="rect">
            <a:avLst/>
          </a:prstGeom>
        </p:spPr>
        <p:txBody>
          <a:bodyPr/>
          <a:lstStyle/>
          <a:p>
            <a:fld id="{32B52489-D9D3-4AEB-96D6-D7C2C606648E}" type="datetime1">
              <a:rPr lang="en-GB" smtClean="0"/>
              <a:t>04/06/2019</a:t>
            </a:fld>
            <a:endParaRPr lang="en-GB" dirty="0"/>
          </a:p>
        </p:txBody>
      </p:sp>
      <p:sp>
        <p:nvSpPr>
          <p:cNvPr id="4" name="Footer Placeholder 3"/>
          <p:cNvSpPr>
            <a:spLocks noGrp="1"/>
          </p:cNvSpPr>
          <p:nvPr>
            <p:ph type="ftr" sz="quarter" idx="11"/>
          </p:nvPr>
        </p:nvSpPr>
        <p:spPr>
          <a:xfrm>
            <a:off x="3281363" y="6356352"/>
            <a:ext cx="3343275" cy="365125"/>
          </a:xfrm>
          <a:prstGeom prst="rect">
            <a:avLst/>
          </a:prstGeom>
        </p:spPr>
        <p:txBody>
          <a:bodyPr/>
          <a:lstStyle/>
          <a:p>
            <a:r>
              <a:rPr lang="en-GB" dirty="0" smtClean="0"/>
              <a:t>Confidential</a:t>
            </a:r>
            <a:endParaRPr lang="en-GB" dirty="0"/>
          </a:p>
        </p:txBody>
      </p:sp>
      <p:sp>
        <p:nvSpPr>
          <p:cNvPr id="5" name="Slide Number Placeholder 4"/>
          <p:cNvSpPr>
            <a:spLocks noGrp="1"/>
          </p:cNvSpPr>
          <p:nvPr>
            <p:ph type="sldNum" sz="quarter" idx="12"/>
          </p:nvPr>
        </p:nvSpPr>
        <p:spPr>
          <a:xfrm>
            <a:off x="6996113" y="6356352"/>
            <a:ext cx="2228850" cy="365125"/>
          </a:xfrm>
          <a:prstGeom prst="rect">
            <a:avLst/>
          </a:prstGeom>
        </p:spPr>
        <p:txBody>
          <a:bodyPr/>
          <a:lstStyle/>
          <a:p>
            <a:fld id="{7A624F14-6860-4667-AB17-9C86E18C3446}" type="slidenum">
              <a:rPr lang="en-GB" smtClean="0"/>
              <a:t>‹#›</a:t>
            </a:fld>
            <a:endParaRPr lang="en-GB" dirty="0"/>
          </a:p>
        </p:txBody>
      </p:sp>
    </p:spTree>
    <p:extLst>
      <p:ext uri="{BB962C8B-B14F-4D97-AF65-F5344CB8AC3E}">
        <p14:creationId xmlns:p14="http://schemas.microsoft.com/office/powerpoint/2010/main" val="686299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52"/>
            <a:ext cx="2228850" cy="365125"/>
          </a:xfrm>
          <a:prstGeom prst="rect">
            <a:avLst/>
          </a:prstGeom>
        </p:spPr>
        <p:txBody>
          <a:bodyPr/>
          <a:lstStyle/>
          <a:p>
            <a:fld id="{870DDFF4-6ED6-49C7-9C90-C1795660D1CA}" type="datetime1">
              <a:rPr lang="en-GB" smtClean="0"/>
              <a:t>04/06/2019</a:t>
            </a:fld>
            <a:endParaRPr lang="en-GB" dirty="0"/>
          </a:p>
        </p:txBody>
      </p:sp>
      <p:sp>
        <p:nvSpPr>
          <p:cNvPr id="3" name="Footer Placeholder 2"/>
          <p:cNvSpPr>
            <a:spLocks noGrp="1"/>
          </p:cNvSpPr>
          <p:nvPr>
            <p:ph type="ftr" sz="quarter" idx="11"/>
          </p:nvPr>
        </p:nvSpPr>
        <p:spPr>
          <a:xfrm>
            <a:off x="3281363" y="6356352"/>
            <a:ext cx="3343275" cy="365125"/>
          </a:xfrm>
          <a:prstGeom prst="rect">
            <a:avLst/>
          </a:prstGeom>
        </p:spPr>
        <p:txBody>
          <a:bodyPr/>
          <a:lstStyle/>
          <a:p>
            <a:r>
              <a:rPr lang="en-GB" dirty="0" smtClean="0"/>
              <a:t>Confidential</a:t>
            </a:r>
            <a:endParaRPr lang="en-GB" dirty="0"/>
          </a:p>
        </p:txBody>
      </p:sp>
      <p:sp>
        <p:nvSpPr>
          <p:cNvPr id="4" name="Slide Number Placeholder 3"/>
          <p:cNvSpPr>
            <a:spLocks noGrp="1"/>
          </p:cNvSpPr>
          <p:nvPr>
            <p:ph type="sldNum" sz="quarter" idx="12"/>
          </p:nvPr>
        </p:nvSpPr>
        <p:spPr>
          <a:xfrm>
            <a:off x="6996113" y="6356352"/>
            <a:ext cx="2228850" cy="365125"/>
          </a:xfrm>
          <a:prstGeom prst="rect">
            <a:avLst/>
          </a:prstGeom>
        </p:spPr>
        <p:txBody>
          <a:bodyPr/>
          <a:lstStyle/>
          <a:p>
            <a:fld id="{7A624F14-6860-4667-AB17-9C86E18C3446}" type="slidenum">
              <a:rPr lang="en-GB" smtClean="0"/>
              <a:t>‹#›</a:t>
            </a:fld>
            <a:endParaRPr lang="en-GB" dirty="0"/>
          </a:p>
        </p:txBody>
      </p:sp>
    </p:spTree>
    <p:extLst>
      <p:ext uri="{BB962C8B-B14F-4D97-AF65-F5344CB8AC3E}">
        <p14:creationId xmlns:p14="http://schemas.microsoft.com/office/powerpoint/2010/main" val="481633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5B94FD65-B613-41C8-9DE3-5AAE3C69312A}" type="datetime1">
              <a:rPr lang="en-GB" smtClean="0"/>
              <a:t>04/06/2019</a:t>
            </a:fld>
            <a:endParaRPr lang="en-GB" dirty="0"/>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r>
              <a:rPr lang="en-GB" dirty="0" smtClean="0"/>
              <a:t>Confidential</a:t>
            </a:r>
            <a:endParaRPr lang="en-GB" dirty="0"/>
          </a:p>
        </p:txBody>
      </p:sp>
      <p:sp>
        <p:nvSpPr>
          <p:cNvPr id="7" name="Slide Number Placeholder 6"/>
          <p:cNvSpPr>
            <a:spLocks noGrp="1"/>
          </p:cNvSpPr>
          <p:nvPr>
            <p:ph type="sldNum" sz="quarter" idx="12"/>
          </p:nvPr>
        </p:nvSpPr>
        <p:spPr>
          <a:xfrm>
            <a:off x="6996113" y="6356352"/>
            <a:ext cx="2228850" cy="365125"/>
          </a:xfrm>
          <a:prstGeom prst="rect">
            <a:avLst/>
          </a:prstGeom>
        </p:spPr>
        <p:txBody>
          <a:bodyPr/>
          <a:lstStyle/>
          <a:p>
            <a:fld id="{7A624F14-6860-4667-AB17-9C86E18C3446}" type="slidenum">
              <a:rPr lang="en-GB" smtClean="0"/>
              <a:t>‹#›</a:t>
            </a:fld>
            <a:endParaRPr lang="en-GB" dirty="0"/>
          </a:p>
        </p:txBody>
      </p:sp>
    </p:spTree>
    <p:extLst>
      <p:ext uri="{BB962C8B-B14F-4D97-AF65-F5344CB8AC3E}">
        <p14:creationId xmlns:p14="http://schemas.microsoft.com/office/powerpoint/2010/main" val="1033651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495DC5A5-23AB-4A26-9D31-51959F9B0B38}" type="datetime1">
              <a:rPr lang="en-GB" smtClean="0"/>
              <a:t>04/06/2019</a:t>
            </a:fld>
            <a:endParaRPr lang="en-GB" dirty="0"/>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r>
              <a:rPr lang="en-GB" dirty="0" smtClean="0"/>
              <a:t>Confidential</a:t>
            </a:r>
            <a:endParaRPr lang="en-GB" dirty="0"/>
          </a:p>
        </p:txBody>
      </p:sp>
      <p:sp>
        <p:nvSpPr>
          <p:cNvPr id="7" name="Slide Number Placeholder 6"/>
          <p:cNvSpPr>
            <a:spLocks noGrp="1"/>
          </p:cNvSpPr>
          <p:nvPr>
            <p:ph type="sldNum" sz="quarter" idx="12"/>
          </p:nvPr>
        </p:nvSpPr>
        <p:spPr>
          <a:xfrm>
            <a:off x="6996113" y="6356352"/>
            <a:ext cx="2228850" cy="365125"/>
          </a:xfrm>
          <a:prstGeom prst="rect">
            <a:avLst/>
          </a:prstGeom>
        </p:spPr>
        <p:txBody>
          <a:bodyPr/>
          <a:lstStyle/>
          <a:p>
            <a:fld id="{7A624F14-6860-4667-AB17-9C86E18C3446}" type="slidenum">
              <a:rPr lang="en-GB" smtClean="0"/>
              <a:t>‹#›</a:t>
            </a:fld>
            <a:endParaRPr lang="en-GB" dirty="0"/>
          </a:p>
        </p:txBody>
      </p:sp>
    </p:spTree>
    <p:extLst>
      <p:ext uri="{BB962C8B-B14F-4D97-AF65-F5344CB8AC3E}">
        <p14:creationId xmlns:p14="http://schemas.microsoft.com/office/powerpoint/2010/main" val="214953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16FCA432-D32D-427E-B854-67D768D46152}" type="datetime1">
              <a:rPr lang="en-GB" smtClean="0"/>
              <a:t>04/06/2019</a:t>
            </a:fld>
            <a:endParaRPr lang="en-GB" dirty="0"/>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r>
              <a:rPr lang="en-GB" dirty="0" smtClean="0"/>
              <a:t>Confidential</a:t>
            </a:r>
            <a:endParaRPr lang="en-GB" dirty="0"/>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7A624F14-6860-4667-AB17-9C86E18C3446}" type="slidenum">
              <a:rPr lang="en-GB" smtClean="0"/>
              <a:t>‹#›</a:t>
            </a:fld>
            <a:endParaRPr lang="en-GB" dirty="0"/>
          </a:p>
        </p:txBody>
      </p:sp>
    </p:spTree>
    <p:extLst>
      <p:ext uri="{BB962C8B-B14F-4D97-AF65-F5344CB8AC3E}">
        <p14:creationId xmlns:p14="http://schemas.microsoft.com/office/powerpoint/2010/main" val="3320740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B343DBD5-5D57-4168-8EB2-A81A6EBC4CCB}" type="datetime1">
              <a:rPr lang="en-GB" smtClean="0"/>
              <a:t>04/06/2019</a:t>
            </a:fld>
            <a:endParaRPr lang="en-GB" dirty="0"/>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r>
              <a:rPr lang="en-GB" dirty="0" smtClean="0"/>
              <a:t>Confidential</a:t>
            </a:r>
            <a:endParaRPr lang="en-GB" dirty="0"/>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7A624F14-6860-4667-AB17-9C86E18C3446}" type="slidenum">
              <a:rPr lang="en-GB" smtClean="0"/>
              <a:t>‹#›</a:t>
            </a:fld>
            <a:endParaRPr lang="en-GB" dirty="0"/>
          </a:p>
        </p:txBody>
      </p:sp>
    </p:spTree>
    <p:extLst>
      <p:ext uri="{BB962C8B-B14F-4D97-AF65-F5344CB8AC3E}">
        <p14:creationId xmlns:p14="http://schemas.microsoft.com/office/powerpoint/2010/main" val="1010109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FBBE7CAD-A690-48D8-95FE-17DD1CD19530}"/>
              </a:ext>
            </a:extLst>
          </p:cNvPr>
          <p:cNvGrpSpPr/>
          <p:nvPr userDrawn="1"/>
        </p:nvGrpSpPr>
        <p:grpSpPr>
          <a:xfrm>
            <a:off x="-1" y="-1"/>
            <a:ext cx="9906001" cy="6680071"/>
            <a:chOff x="-2" y="-1"/>
            <a:chExt cx="12192004" cy="8221627"/>
          </a:xfrm>
        </p:grpSpPr>
        <p:pic>
          <p:nvPicPr>
            <p:cNvPr id="7" name="Picture 6">
              <a:extLst>
                <a:ext uri="{FF2B5EF4-FFF2-40B4-BE49-F238E27FC236}">
                  <a16:creationId xmlns="" xmlns:a16="http://schemas.microsoft.com/office/drawing/2014/main" id="{3282F3A1-B1E4-4DA8-AEF5-88054A6929F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2142"/>
            <a:stretch/>
          </p:blipFill>
          <p:spPr>
            <a:xfrm>
              <a:off x="-2" y="-1"/>
              <a:ext cx="12192004" cy="6805580"/>
            </a:xfrm>
            <a:prstGeom prst="rect">
              <a:avLst/>
            </a:prstGeom>
          </p:spPr>
        </p:pic>
        <p:pic>
          <p:nvPicPr>
            <p:cNvPr id="8" name="Picture 7">
              <a:extLst>
                <a:ext uri="{FF2B5EF4-FFF2-40B4-BE49-F238E27FC236}">
                  <a16:creationId xmlns="" xmlns:a16="http://schemas.microsoft.com/office/drawing/2014/main" id="{7EF5689A-3FA5-4426-AB77-2BA75F9DD8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92" y="521421"/>
              <a:ext cx="2367842" cy="441836"/>
            </a:xfrm>
            <a:prstGeom prst="rect">
              <a:avLst/>
            </a:prstGeom>
          </p:spPr>
        </p:pic>
        <p:pic>
          <p:nvPicPr>
            <p:cNvPr id="9" name="Picture 8">
              <a:extLst>
                <a:ext uri="{FF2B5EF4-FFF2-40B4-BE49-F238E27FC236}">
                  <a16:creationId xmlns="" xmlns:a16="http://schemas.microsoft.com/office/drawing/2014/main" id="{E4C26AB8-22FB-4D21-ACBB-8641259870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03179" y="7819980"/>
              <a:ext cx="1482841" cy="401646"/>
            </a:xfrm>
            <a:prstGeom prst="rect">
              <a:avLst/>
            </a:prstGeom>
          </p:spPr>
        </p:pic>
        <p:pic>
          <p:nvPicPr>
            <p:cNvPr id="10" name="Picture 9">
              <a:extLst>
                <a:ext uri="{FF2B5EF4-FFF2-40B4-BE49-F238E27FC236}">
                  <a16:creationId xmlns="" xmlns:a16="http://schemas.microsoft.com/office/drawing/2014/main" id="{E01612BD-3355-4F3E-98FD-A3465D5FD44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640888" y="1416045"/>
              <a:ext cx="6075257" cy="3631336"/>
            </a:xfrm>
            <a:prstGeom prst="rect">
              <a:avLst/>
            </a:prstGeom>
          </p:spPr>
        </p:pic>
      </p:grpSp>
      <p:sp>
        <p:nvSpPr>
          <p:cNvPr id="2" name="Title 1"/>
          <p:cNvSpPr>
            <a:spLocks noGrp="1"/>
          </p:cNvSpPr>
          <p:nvPr>
            <p:ph type="ctrTitle"/>
          </p:nvPr>
        </p:nvSpPr>
        <p:spPr>
          <a:xfrm>
            <a:off x="577970" y="2025066"/>
            <a:ext cx="4088921" cy="2387600"/>
          </a:xfrm>
          <a:noFill/>
        </p:spPr>
        <p:txBody>
          <a:bodyPr vert="horz" wrap="square" lIns="91440" tIns="45720" rIns="91440" bIns="45720" rtlCol="0" anchor="t" anchorCtr="0">
            <a:noAutofit/>
          </a:bodyPr>
          <a:lstStyle>
            <a:lvl1pPr>
              <a:defRPr kumimoji="0" lang="en-US" sz="3600" b="1" i="0" u="none" strike="noStrike" cap="none" spc="0" normalizeH="0" baseline="0" dirty="0">
                <a:ln>
                  <a:noFill/>
                </a:ln>
                <a:solidFill>
                  <a:srgbClr val="EAEFF7"/>
                </a:solidFill>
                <a:effectLst/>
                <a:uLnTx/>
                <a:uFillTx/>
                <a:latin typeface="Calibri" panose="020F0502020204030204"/>
                <a:ea typeface="Verdana" panose="020B0604030504040204" pitchFamily="34" charset="0"/>
                <a:cs typeface="Calibri" panose="020F0502020204030204" pitchFamily="34" charset="0"/>
              </a:defRPr>
            </a:lvl1pPr>
          </a:lstStyle>
          <a:p>
            <a:pPr marL="0" marR="0" lvl="0" indent="0" fontAlgn="auto">
              <a:spcAft>
                <a:spcPts val="0"/>
              </a:spcAft>
              <a:buClrTx/>
              <a:buSzTx/>
              <a:buFontTx/>
              <a:tabLst/>
            </a:pPr>
            <a:r>
              <a:rPr lang="en-US" dirty="0"/>
              <a:t>Click to edit Master title style</a:t>
            </a:r>
          </a:p>
        </p:txBody>
      </p:sp>
      <p:sp>
        <p:nvSpPr>
          <p:cNvPr id="3" name="Subtitle 2"/>
          <p:cNvSpPr>
            <a:spLocks noGrp="1"/>
          </p:cNvSpPr>
          <p:nvPr>
            <p:ph type="subTitle" idx="1"/>
          </p:nvPr>
        </p:nvSpPr>
        <p:spPr>
          <a:xfrm>
            <a:off x="565150" y="6346084"/>
            <a:ext cx="7429500" cy="341632"/>
          </a:xfrm>
          <a:noFill/>
        </p:spPr>
        <p:txBody>
          <a:bodyPr vert="horz" wrap="square" lIns="91440" tIns="45720" rIns="91440" bIns="45720" rtlCol="0">
            <a:spAutoFit/>
          </a:bodyPr>
          <a:lstStyle>
            <a:lvl1pPr>
              <a:defRPr kumimoji="0" lang="en-US" sz="1800" b="0" i="0" u="none" strike="noStrike" cap="none" spc="0" normalizeH="0" baseline="0" dirty="0">
                <a:ln>
                  <a:noFill/>
                </a:ln>
                <a:solidFill>
                  <a:srgbClr val="7030A0"/>
                </a:solidFill>
                <a:effectLst/>
                <a:uLnTx/>
                <a:uFillTx/>
                <a:latin typeface="Calibri" panose="020F0502020204030204"/>
              </a:defRPr>
            </a:lvl1pPr>
          </a:lstStyle>
          <a:p>
            <a:pPr marL="0" marR="0" lvl="0" indent="0" fontAlgn="auto">
              <a:spcAft>
                <a:spcPts val="0"/>
              </a:spcAft>
              <a:buClrTx/>
              <a:buSzTx/>
              <a:buNone/>
              <a:tabLst/>
            </a:pPr>
            <a:r>
              <a:rPr lang="en-US" dirty="0"/>
              <a:t>Click to edit Master subtitle style</a:t>
            </a:r>
          </a:p>
        </p:txBody>
      </p:sp>
    </p:spTree>
    <p:extLst>
      <p:ext uri="{BB962C8B-B14F-4D97-AF65-F5344CB8AC3E}">
        <p14:creationId xmlns:p14="http://schemas.microsoft.com/office/powerpoint/2010/main" val="1579189867"/>
      </p:ext>
    </p:extLst>
  </p:cSld>
  <p:clrMapOvr>
    <a:masterClrMapping/>
  </p:clrMapOvr>
  <p:extLst mod="1">
    <p:ext uri="{DCECCB84-F9BA-43D5-87BE-67443E8EF086}">
      <p15:sldGuideLst xmlns:p15="http://schemas.microsoft.com/office/powerpoint/2012/main">
        <p15:guide id="1" pos="356">
          <p15:clr>
            <a:srgbClr val="FBAE40"/>
          </p15:clr>
        </p15:guide>
        <p15:guide id="2" orient="horz" pos="1275">
          <p15:clr>
            <a:srgbClr val="FBAE40"/>
          </p15:clr>
        </p15:guide>
        <p15:guide id="3" pos="3120">
          <p15:clr>
            <a:srgbClr val="FBAE40"/>
          </p15:clr>
        </p15:guide>
        <p15:guide id="4" orient="horz" pos="411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3282F3A1-B1E4-4DA8-AEF5-88054A6929F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 y="-2358"/>
            <a:ext cx="9906001" cy="5059136"/>
          </a:xfrm>
          <a:prstGeom prst="rect">
            <a:avLst/>
          </a:prstGeom>
        </p:spPr>
      </p:pic>
      <p:pic>
        <p:nvPicPr>
          <p:cNvPr id="8" name="Picture 7">
            <a:extLst>
              <a:ext uri="{FF2B5EF4-FFF2-40B4-BE49-F238E27FC236}">
                <a16:creationId xmlns="" xmlns:a16="http://schemas.microsoft.com/office/drawing/2014/main" id="{7EF5689A-3FA5-4426-AB77-2BA75F9DD86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5494" y="423654"/>
            <a:ext cx="1923871" cy="358992"/>
          </a:xfrm>
          <a:prstGeom prst="rect">
            <a:avLst/>
          </a:prstGeom>
        </p:spPr>
      </p:pic>
      <p:pic>
        <p:nvPicPr>
          <p:cNvPr id="9" name="Picture 8">
            <a:extLst>
              <a:ext uri="{FF2B5EF4-FFF2-40B4-BE49-F238E27FC236}">
                <a16:creationId xmlns="" xmlns:a16="http://schemas.microsoft.com/office/drawing/2014/main" id="{E4C26AB8-22FB-4D21-ACBB-86412598701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52582" y="6353733"/>
            <a:ext cx="1204808" cy="326337"/>
          </a:xfrm>
          <a:prstGeom prst="rect">
            <a:avLst/>
          </a:prstGeom>
        </p:spPr>
      </p:pic>
      <p:pic>
        <p:nvPicPr>
          <p:cNvPr id="10" name="Picture 9">
            <a:extLst>
              <a:ext uri="{FF2B5EF4-FFF2-40B4-BE49-F238E27FC236}">
                <a16:creationId xmlns="" xmlns:a16="http://schemas.microsoft.com/office/drawing/2014/main" id="{E01612BD-3355-4F3E-98FD-A3465D5FD447}"/>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985970" y="888521"/>
            <a:ext cx="4497465" cy="3212475"/>
          </a:xfrm>
          <a:prstGeom prst="rect">
            <a:avLst/>
          </a:prstGeom>
        </p:spPr>
      </p:pic>
      <p:sp>
        <p:nvSpPr>
          <p:cNvPr id="2" name="Title 1"/>
          <p:cNvSpPr>
            <a:spLocks noGrp="1"/>
          </p:cNvSpPr>
          <p:nvPr userDrawn="1">
            <p:ph type="ctrTitle"/>
          </p:nvPr>
        </p:nvSpPr>
        <p:spPr>
          <a:xfrm>
            <a:off x="577970" y="2025066"/>
            <a:ext cx="4088921" cy="2387600"/>
          </a:xfrm>
          <a:noFill/>
        </p:spPr>
        <p:txBody>
          <a:bodyPr vert="horz" wrap="square" lIns="91440" tIns="45720" rIns="91440" bIns="45720" rtlCol="0" anchor="t" anchorCtr="0">
            <a:noAutofit/>
          </a:bodyPr>
          <a:lstStyle>
            <a:lvl1pPr>
              <a:defRPr kumimoji="0" lang="en-US" sz="3600" b="1" i="0" u="none" strike="noStrike" cap="none" spc="0" normalizeH="0" baseline="0" dirty="0">
                <a:ln>
                  <a:noFill/>
                </a:ln>
                <a:solidFill>
                  <a:srgbClr val="EAEFF7"/>
                </a:solidFill>
                <a:effectLst/>
                <a:uLnTx/>
                <a:uFillTx/>
                <a:latin typeface="Calibri" panose="020F0502020204030204"/>
                <a:ea typeface="Verdana" panose="020B0604030504040204" pitchFamily="34" charset="0"/>
                <a:cs typeface="Calibri" panose="020F0502020204030204" pitchFamily="34" charset="0"/>
              </a:defRPr>
            </a:lvl1pPr>
          </a:lstStyle>
          <a:p>
            <a:pPr marL="0" marR="0" lvl="0" indent="0" fontAlgn="auto">
              <a:spcAft>
                <a:spcPts val="0"/>
              </a:spcAft>
              <a:buClrTx/>
              <a:buSzTx/>
              <a:buFontTx/>
              <a:tabLst/>
            </a:pPr>
            <a:r>
              <a:rPr lang="en-US" dirty="0"/>
              <a:t>Click to edit Master title style</a:t>
            </a:r>
          </a:p>
        </p:txBody>
      </p:sp>
      <p:sp>
        <p:nvSpPr>
          <p:cNvPr id="3" name="Subtitle 2"/>
          <p:cNvSpPr>
            <a:spLocks noGrp="1"/>
          </p:cNvSpPr>
          <p:nvPr userDrawn="1">
            <p:ph type="subTitle" idx="1"/>
          </p:nvPr>
        </p:nvSpPr>
        <p:spPr>
          <a:xfrm>
            <a:off x="565150" y="6346084"/>
            <a:ext cx="7429500" cy="341632"/>
          </a:xfrm>
          <a:noFill/>
        </p:spPr>
        <p:txBody>
          <a:bodyPr vert="horz" wrap="square" lIns="91440" tIns="45720" rIns="91440" bIns="45720" rtlCol="0">
            <a:spAutoFit/>
          </a:bodyPr>
          <a:lstStyle>
            <a:lvl1pPr>
              <a:defRPr kumimoji="0" lang="en-US" sz="1800" b="0" i="0" u="none" strike="noStrike" cap="none" spc="0" normalizeH="0" baseline="0" dirty="0">
                <a:ln>
                  <a:noFill/>
                </a:ln>
                <a:solidFill>
                  <a:srgbClr val="7030A0"/>
                </a:solidFill>
                <a:effectLst/>
                <a:uLnTx/>
                <a:uFillTx/>
                <a:latin typeface="Calibri" panose="020F0502020204030204"/>
              </a:defRPr>
            </a:lvl1pPr>
          </a:lstStyle>
          <a:p>
            <a:pPr marL="0" marR="0" lvl="0" indent="0" fontAlgn="auto">
              <a:spcAft>
                <a:spcPts val="0"/>
              </a:spcAft>
              <a:buClrTx/>
              <a:buSzTx/>
              <a:buNone/>
              <a:tabLst/>
            </a:pPr>
            <a:r>
              <a:rPr lang="en-US" dirty="0"/>
              <a:t>Click to edit Master subtitle style</a:t>
            </a:r>
          </a:p>
        </p:txBody>
      </p:sp>
    </p:spTree>
    <p:extLst>
      <p:ext uri="{BB962C8B-B14F-4D97-AF65-F5344CB8AC3E}">
        <p14:creationId xmlns:p14="http://schemas.microsoft.com/office/powerpoint/2010/main" val="3598294074"/>
      </p:ext>
    </p:extLst>
  </p:cSld>
  <p:clrMapOvr>
    <a:masterClrMapping/>
  </p:clrMapOvr>
  <p:extLst mod="1">
    <p:ext uri="{DCECCB84-F9BA-43D5-87BE-67443E8EF086}">
      <p15:sldGuideLst xmlns:p15="http://schemas.microsoft.com/office/powerpoint/2012/main">
        <p15:guide id="1" pos="356">
          <p15:clr>
            <a:srgbClr val="FBAE40"/>
          </p15:clr>
        </p15:guide>
        <p15:guide id="2" orient="horz" pos="1275">
          <p15:clr>
            <a:srgbClr val="FBAE40"/>
          </p15:clr>
        </p15:guide>
        <p15:guide id="3" pos="3120">
          <p15:clr>
            <a:srgbClr val="FBAE40"/>
          </p15:clr>
        </p15:guide>
        <p15:guide id="4" orient="horz" pos="411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8950" y="225426"/>
            <a:ext cx="6938393" cy="783866"/>
          </a:xfrm>
        </p:spPr>
        <p:txBody>
          <a:bodyPr>
            <a:normAutofit/>
          </a:bodyPr>
          <a:lstStyle>
            <a:lvl1pPr>
              <a:defRPr sz="2000" b="1">
                <a:solidFill>
                  <a:schemeClr val="bg1"/>
                </a:solidFill>
                <a:latin typeface="+mn-lt"/>
              </a:defRPr>
            </a:lvl1pPr>
          </a:lstStyle>
          <a:p>
            <a:r>
              <a:rPr lang="en-US" dirty="0"/>
              <a:t>Click to edit Master title style</a:t>
            </a:r>
          </a:p>
        </p:txBody>
      </p:sp>
      <p:sp>
        <p:nvSpPr>
          <p:cNvPr id="3" name="Content Placeholder 2"/>
          <p:cNvSpPr>
            <a:spLocks noGrp="1"/>
          </p:cNvSpPr>
          <p:nvPr>
            <p:ph idx="1"/>
          </p:nvPr>
        </p:nvSpPr>
        <p:spPr>
          <a:xfrm>
            <a:off x="488950" y="1557338"/>
            <a:ext cx="8928100" cy="4619625"/>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88950" y="6530196"/>
            <a:ext cx="2420938" cy="191281"/>
          </a:xfrm>
          <a:prstGeom prst="rect">
            <a:avLst/>
          </a:prstGeom>
        </p:spPr>
        <p:txBody>
          <a:bodyPr/>
          <a:lstStyle>
            <a:lvl1pPr>
              <a:defRPr sz="900"/>
            </a:lvl1pPr>
          </a:lstStyle>
          <a:p>
            <a:fld id="{3BADAFBA-3DD2-42FE-9791-EF4226D47BF5}" type="datetime1">
              <a:rPr lang="en-GB" smtClean="0"/>
              <a:t>04/06/2019</a:t>
            </a:fld>
            <a:endParaRPr lang="en-GB" dirty="0"/>
          </a:p>
        </p:txBody>
      </p:sp>
      <p:sp>
        <p:nvSpPr>
          <p:cNvPr id="5" name="Footer Placeholder 4"/>
          <p:cNvSpPr>
            <a:spLocks noGrp="1"/>
          </p:cNvSpPr>
          <p:nvPr>
            <p:ph type="ftr" sz="quarter" idx="11"/>
          </p:nvPr>
        </p:nvSpPr>
        <p:spPr>
          <a:xfrm>
            <a:off x="3281363" y="6530196"/>
            <a:ext cx="3343275" cy="191281"/>
          </a:xfrm>
          <a:prstGeom prst="rect">
            <a:avLst/>
          </a:prstGeom>
        </p:spPr>
        <p:txBody>
          <a:bodyPr/>
          <a:lstStyle>
            <a:lvl1pPr algn="ctr">
              <a:defRPr sz="900"/>
            </a:lvl1pPr>
          </a:lstStyle>
          <a:p>
            <a:r>
              <a:rPr lang="en-GB" dirty="0" smtClean="0"/>
              <a:t>Confidential</a:t>
            </a:r>
            <a:endParaRPr lang="en-GB" dirty="0"/>
          </a:p>
        </p:txBody>
      </p:sp>
      <p:sp>
        <p:nvSpPr>
          <p:cNvPr id="6" name="Slide Number Placeholder 5"/>
          <p:cNvSpPr>
            <a:spLocks noGrp="1"/>
          </p:cNvSpPr>
          <p:nvPr>
            <p:ph type="sldNum" sz="quarter" idx="12"/>
          </p:nvPr>
        </p:nvSpPr>
        <p:spPr>
          <a:xfrm>
            <a:off x="6996112" y="6530196"/>
            <a:ext cx="2420937" cy="191281"/>
          </a:xfrm>
          <a:prstGeom prst="rect">
            <a:avLst/>
          </a:prstGeom>
        </p:spPr>
        <p:txBody>
          <a:bodyPr/>
          <a:lstStyle>
            <a:lvl1pPr algn="r">
              <a:defRPr sz="900"/>
            </a:lvl1pPr>
          </a:lstStyle>
          <a:p>
            <a:fld id="{7A624F14-6860-4667-AB17-9C86E18C3446}" type="slidenum">
              <a:rPr lang="en-GB" smtClean="0"/>
              <a:pPr/>
              <a:t>‹#›</a:t>
            </a:fld>
            <a:endParaRPr lang="en-GB" dirty="0"/>
          </a:p>
        </p:txBody>
      </p:sp>
    </p:spTree>
    <p:extLst>
      <p:ext uri="{BB962C8B-B14F-4D97-AF65-F5344CB8AC3E}">
        <p14:creationId xmlns:p14="http://schemas.microsoft.com/office/powerpoint/2010/main" val="3547458253"/>
      </p:ext>
    </p:extLst>
  </p:cSld>
  <p:clrMapOvr>
    <a:masterClrMapping/>
  </p:clrMapOvr>
  <p:extLst mod="1">
    <p:ext uri="{DCECCB84-F9BA-43D5-87BE-67443E8EF086}">
      <p15:sldGuideLst xmlns:p15="http://schemas.microsoft.com/office/powerpoint/2012/main">
        <p15:guide id="1" pos="308" userDrawn="1">
          <p15:clr>
            <a:srgbClr val="FBAE40"/>
          </p15:clr>
        </p15:guide>
        <p15:guide id="2" pos="5932" userDrawn="1">
          <p15:clr>
            <a:srgbClr val="FBAE40"/>
          </p15:clr>
        </p15:guide>
        <p15:guide id="3" orient="horz" pos="142" userDrawn="1">
          <p15:clr>
            <a:srgbClr val="FBAE40"/>
          </p15:clr>
        </p15:guide>
        <p15:guide id="4" orient="horz" pos="98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4_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8950" y="225426"/>
            <a:ext cx="6938393" cy="783866"/>
          </a:xfrm>
        </p:spPr>
        <p:txBody>
          <a:bodyPr>
            <a:normAutofit/>
          </a:bodyPr>
          <a:lstStyle>
            <a:lvl1pPr>
              <a:defRPr sz="2000" b="1">
                <a:solidFill>
                  <a:schemeClr val="bg1"/>
                </a:solidFill>
                <a:latin typeface="+mn-lt"/>
              </a:defRPr>
            </a:lvl1pPr>
          </a:lstStyle>
          <a:p>
            <a:r>
              <a:rPr lang="en-US" dirty="0"/>
              <a:t>Click to edit Master title style</a:t>
            </a:r>
          </a:p>
        </p:txBody>
      </p:sp>
      <p:sp>
        <p:nvSpPr>
          <p:cNvPr id="3" name="Content Placeholder 2"/>
          <p:cNvSpPr>
            <a:spLocks noGrp="1"/>
          </p:cNvSpPr>
          <p:nvPr>
            <p:ph idx="1"/>
          </p:nvPr>
        </p:nvSpPr>
        <p:spPr>
          <a:xfrm>
            <a:off x="488950" y="1557338"/>
            <a:ext cx="8928100" cy="4619625"/>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88950" y="6530196"/>
            <a:ext cx="2420938" cy="191281"/>
          </a:xfrm>
          <a:prstGeom prst="rect">
            <a:avLst/>
          </a:prstGeom>
        </p:spPr>
        <p:txBody>
          <a:bodyPr/>
          <a:lstStyle>
            <a:lvl1pPr>
              <a:defRPr sz="900">
                <a:solidFill>
                  <a:schemeClr val="bg1"/>
                </a:solidFill>
              </a:defRPr>
            </a:lvl1pPr>
          </a:lstStyle>
          <a:p>
            <a:fld id="{3BADAFBA-3DD2-42FE-9791-EF4226D47BF5}" type="datetime1">
              <a:rPr lang="en-GB" smtClean="0"/>
              <a:pPr/>
              <a:t>04/06/2019</a:t>
            </a:fld>
            <a:endParaRPr lang="en-GB" dirty="0"/>
          </a:p>
        </p:txBody>
      </p:sp>
      <p:sp>
        <p:nvSpPr>
          <p:cNvPr id="5" name="Footer Placeholder 4"/>
          <p:cNvSpPr>
            <a:spLocks noGrp="1"/>
          </p:cNvSpPr>
          <p:nvPr>
            <p:ph type="ftr" sz="quarter" idx="11"/>
          </p:nvPr>
        </p:nvSpPr>
        <p:spPr>
          <a:xfrm>
            <a:off x="3281363" y="6530196"/>
            <a:ext cx="3343275" cy="191281"/>
          </a:xfrm>
          <a:prstGeom prst="rect">
            <a:avLst/>
          </a:prstGeom>
        </p:spPr>
        <p:txBody>
          <a:bodyPr/>
          <a:lstStyle>
            <a:lvl1pPr algn="ctr">
              <a:defRPr sz="900">
                <a:solidFill>
                  <a:schemeClr val="bg1"/>
                </a:solidFill>
              </a:defRPr>
            </a:lvl1pPr>
          </a:lstStyle>
          <a:p>
            <a:r>
              <a:rPr lang="en-GB" dirty="0" smtClean="0"/>
              <a:t>Confidential</a:t>
            </a:r>
            <a:endParaRPr lang="en-GB" dirty="0"/>
          </a:p>
        </p:txBody>
      </p:sp>
      <p:sp>
        <p:nvSpPr>
          <p:cNvPr id="6" name="Slide Number Placeholder 5"/>
          <p:cNvSpPr>
            <a:spLocks noGrp="1"/>
          </p:cNvSpPr>
          <p:nvPr>
            <p:ph type="sldNum" sz="quarter" idx="12"/>
          </p:nvPr>
        </p:nvSpPr>
        <p:spPr>
          <a:xfrm>
            <a:off x="6996112" y="6530196"/>
            <a:ext cx="2420937" cy="191281"/>
          </a:xfrm>
          <a:prstGeom prst="rect">
            <a:avLst/>
          </a:prstGeom>
        </p:spPr>
        <p:txBody>
          <a:bodyPr/>
          <a:lstStyle>
            <a:lvl1pPr algn="r">
              <a:defRPr sz="900">
                <a:solidFill>
                  <a:schemeClr val="bg1"/>
                </a:solidFill>
              </a:defRPr>
            </a:lvl1pPr>
          </a:lstStyle>
          <a:p>
            <a:fld id="{7A624F14-6860-4667-AB17-9C86E18C3446}" type="slidenum">
              <a:rPr lang="en-GB" smtClean="0"/>
              <a:pPr/>
              <a:t>‹#›</a:t>
            </a:fld>
            <a:endParaRPr lang="en-GB" dirty="0"/>
          </a:p>
        </p:txBody>
      </p:sp>
      <p:pic>
        <p:nvPicPr>
          <p:cNvPr id="7" name="Picture 6">
            <a:extLst>
              <a:ext uri="{FF2B5EF4-FFF2-40B4-BE49-F238E27FC236}">
                <a16:creationId xmlns="" xmlns:a16="http://schemas.microsoft.com/office/drawing/2014/main" id="{A512B5FE-6C3F-4AE7-8EF6-3DEF3ACB0B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0538" y="309500"/>
            <a:ext cx="1308173" cy="244103"/>
          </a:xfrm>
          <a:prstGeom prst="rect">
            <a:avLst/>
          </a:prstGeom>
        </p:spPr>
      </p:pic>
    </p:spTree>
    <p:extLst>
      <p:ext uri="{BB962C8B-B14F-4D97-AF65-F5344CB8AC3E}">
        <p14:creationId xmlns:p14="http://schemas.microsoft.com/office/powerpoint/2010/main" val="3065844574"/>
      </p:ext>
    </p:extLst>
  </p:cSld>
  <p:clrMapOvr>
    <a:masterClrMapping/>
  </p:clrMapOvr>
  <p:extLst mod="1">
    <p:ext uri="{DCECCB84-F9BA-43D5-87BE-67443E8EF086}">
      <p15:sldGuideLst xmlns:p15="http://schemas.microsoft.com/office/powerpoint/2012/main">
        <p15:guide id="1" pos="308">
          <p15:clr>
            <a:srgbClr val="FBAE40"/>
          </p15:clr>
        </p15:guide>
        <p15:guide id="2" pos="5932">
          <p15:clr>
            <a:srgbClr val="FBAE40"/>
          </p15:clr>
        </p15:guide>
        <p15:guide id="3" orient="horz" pos="142">
          <p15:clr>
            <a:srgbClr val="FBAE40"/>
          </p15:clr>
        </p15:guide>
        <p15:guide id="4" orient="horz" pos="98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8950" y="225426"/>
            <a:ext cx="6938393" cy="783866"/>
          </a:xfrm>
        </p:spPr>
        <p:txBody>
          <a:bodyPr>
            <a:normAutofit/>
          </a:bodyPr>
          <a:lstStyle>
            <a:lvl1pPr>
              <a:defRPr sz="2000" b="1">
                <a:solidFill>
                  <a:schemeClr val="bg1"/>
                </a:solidFill>
                <a:latin typeface="+mn-lt"/>
              </a:defRPr>
            </a:lvl1pPr>
          </a:lstStyle>
          <a:p>
            <a:r>
              <a:rPr lang="en-US" dirty="0"/>
              <a:t>Click to edit Master title style</a:t>
            </a:r>
          </a:p>
        </p:txBody>
      </p:sp>
      <p:sp>
        <p:nvSpPr>
          <p:cNvPr id="3" name="Content Placeholder 2"/>
          <p:cNvSpPr>
            <a:spLocks noGrp="1"/>
          </p:cNvSpPr>
          <p:nvPr>
            <p:ph idx="1"/>
          </p:nvPr>
        </p:nvSpPr>
        <p:spPr>
          <a:xfrm>
            <a:off x="488950" y="1557338"/>
            <a:ext cx="8928100" cy="4619625"/>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88950" y="6530196"/>
            <a:ext cx="2420938" cy="191281"/>
          </a:xfrm>
          <a:prstGeom prst="rect">
            <a:avLst/>
          </a:prstGeom>
        </p:spPr>
        <p:txBody>
          <a:bodyPr/>
          <a:lstStyle>
            <a:lvl1pPr>
              <a:defRPr sz="900"/>
            </a:lvl1pPr>
          </a:lstStyle>
          <a:p>
            <a:fld id="{3BADAFBA-3DD2-42FE-9791-EF4226D47BF5}" type="datetime1">
              <a:rPr lang="en-GB" smtClean="0"/>
              <a:t>04/06/2019</a:t>
            </a:fld>
            <a:endParaRPr lang="en-GB" dirty="0"/>
          </a:p>
        </p:txBody>
      </p:sp>
      <p:sp>
        <p:nvSpPr>
          <p:cNvPr id="5" name="Footer Placeholder 4"/>
          <p:cNvSpPr>
            <a:spLocks noGrp="1"/>
          </p:cNvSpPr>
          <p:nvPr>
            <p:ph type="ftr" sz="quarter" idx="11"/>
          </p:nvPr>
        </p:nvSpPr>
        <p:spPr>
          <a:xfrm>
            <a:off x="3281363" y="6530196"/>
            <a:ext cx="3343275" cy="191281"/>
          </a:xfrm>
          <a:prstGeom prst="rect">
            <a:avLst/>
          </a:prstGeom>
        </p:spPr>
        <p:txBody>
          <a:bodyPr/>
          <a:lstStyle>
            <a:lvl1pPr algn="ctr">
              <a:defRPr sz="900"/>
            </a:lvl1pPr>
          </a:lstStyle>
          <a:p>
            <a:r>
              <a:rPr lang="en-GB" dirty="0" smtClean="0"/>
              <a:t>Confidential</a:t>
            </a:r>
            <a:endParaRPr lang="en-GB" dirty="0"/>
          </a:p>
        </p:txBody>
      </p:sp>
      <p:sp>
        <p:nvSpPr>
          <p:cNvPr id="6" name="Slide Number Placeholder 5"/>
          <p:cNvSpPr>
            <a:spLocks noGrp="1"/>
          </p:cNvSpPr>
          <p:nvPr>
            <p:ph type="sldNum" sz="quarter" idx="12"/>
          </p:nvPr>
        </p:nvSpPr>
        <p:spPr>
          <a:xfrm>
            <a:off x="6996112" y="6530196"/>
            <a:ext cx="2420937" cy="191281"/>
          </a:xfrm>
          <a:prstGeom prst="rect">
            <a:avLst/>
          </a:prstGeom>
        </p:spPr>
        <p:txBody>
          <a:bodyPr/>
          <a:lstStyle>
            <a:lvl1pPr algn="r">
              <a:defRPr sz="900"/>
            </a:lvl1pPr>
          </a:lstStyle>
          <a:p>
            <a:fld id="{7A624F14-6860-4667-AB17-9C86E18C3446}" type="slidenum">
              <a:rPr lang="en-GB" smtClean="0"/>
              <a:pPr/>
              <a:t>‹#›</a:t>
            </a:fld>
            <a:endParaRPr lang="en-GB" dirty="0"/>
          </a:p>
        </p:txBody>
      </p:sp>
    </p:spTree>
    <p:extLst>
      <p:ext uri="{BB962C8B-B14F-4D97-AF65-F5344CB8AC3E}">
        <p14:creationId xmlns:p14="http://schemas.microsoft.com/office/powerpoint/2010/main" val="3330961720"/>
      </p:ext>
    </p:extLst>
  </p:cSld>
  <p:clrMapOvr>
    <a:masterClrMapping/>
  </p:clrMapOvr>
  <p:extLst mod="1">
    <p:ext uri="{DCECCB84-F9BA-43D5-87BE-67443E8EF086}">
      <p15:sldGuideLst xmlns:p15="http://schemas.microsoft.com/office/powerpoint/2012/main">
        <p15:guide id="1" pos="308">
          <p15:clr>
            <a:srgbClr val="FBAE40"/>
          </p15:clr>
        </p15:guide>
        <p15:guide id="2" pos="5932">
          <p15:clr>
            <a:srgbClr val="FBAE40"/>
          </p15:clr>
        </p15:guide>
        <p15:guide id="3" orient="horz" pos="142">
          <p15:clr>
            <a:srgbClr val="FBAE40"/>
          </p15:clr>
        </p15:guide>
        <p15:guide id="4" orient="horz" pos="98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Graphic 6">
            <a:extLst>
              <a:ext uri="{FF2B5EF4-FFF2-40B4-BE49-F238E27FC236}">
                <a16:creationId xmlns="" xmlns:a16="http://schemas.microsoft.com/office/drawing/2014/main" id="{1DEB5D88-5811-435A-AE6C-F5B241C8692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0" y="1317557"/>
            <a:ext cx="9906000" cy="5200650"/>
          </a:xfrm>
          <a:prstGeom prst="rect">
            <a:avLst/>
          </a:prstGeom>
        </p:spPr>
      </p:pic>
      <p:sp>
        <p:nvSpPr>
          <p:cNvPr id="2" name="Title 1"/>
          <p:cNvSpPr>
            <a:spLocks noGrp="1"/>
          </p:cNvSpPr>
          <p:nvPr>
            <p:ph type="title"/>
          </p:nvPr>
        </p:nvSpPr>
        <p:spPr>
          <a:xfrm>
            <a:off x="488950" y="225426"/>
            <a:ext cx="6938393" cy="783866"/>
          </a:xfrm>
        </p:spPr>
        <p:txBody>
          <a:bodyPr>
            <a:normAutofit/>
          </a:bodyPr>
          <a:lstStyle>
            <a:lvl1pPr>
              <a:defRPr sz="2000" b="1">
                <a:solidFill>
                  <a:schemeClr val="bg1"/>
                </a:solidFill>
                <a:latin typeface="+mn-lt"/>
              </a:defRPr>
            </a:lvl1pPr>
          </a:lstStyle>
          <a:p>
            <a:r>
              <a:rPr lang="en-US" dirty="0"/>
              <a:t>Click to edit Master title style</a:t>
            </a:r>
          </a:p>
        </p:txBody>
      </p:sp>
      <p:sp>
        <p:nvSpPr>
          <p:cNvPr id="3" name="Content Placeholder 2"/>
          <p:cNvSpPr>
            <a:spLocks noGrp="1"/>
          </p:cNvSpPr>
          <p:nvPr>
            <p:ph idx="1"/>
          </p:nvPr>
        </p:nvSpPr>
        <p:spPr>
          <a:xfrm>
            <a:off x="488950" y="1557338"/>
            <a:ext cx="8928100" cy="4619625"/>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88950" y="6530196"/>
            <a:ext cx="2420938" cy="191281"/>
          </a:xfrm>
          <a:prstGeom prst="rect">
            <a:avLst/>
          </a:prstGeom>
        </p:spPr>
        <p:txBody>
          <a:bodyPr/>
          <a:lstStyle>
            <a:lvl1pPr>
              <a:defRPr sz="900"/>
            </a:lvl1pPr>
          </a:lstStyle>
          <a:p>
            <a:fld id="{3BADAFBA-3DD2-42FE-9791-EF4226D47BF5}" type="datetime1">
              <a:rPr lang="en-GB" smtClean="0"/>
              <a:t>04/06/2019</a:t>
            </a:fld>
            <a:endParaRPr lang="en-GB" dirty="0"/>
          </a:p>
        </p:txBody>
      </p:sp>
      <p:sp>
        <p:nvSpPr>
          <p:cNvPr id="5" name="Footer Placeholder 4"/>
          <p:cNvSpPr>
            <a:spLocks noGrp="1"/>
          </p:cNvSpPr>
          <p:nvPr>
            <p:ph type="ftr" sz="quarter" idx="11"/>
          </p:nvPr>
        </p:nvSpPr>
        <p:spPr>
          <a:xfrm>
            <a:off x="3281363" y="6530196"/>
            <a:ext cx="3343275" cy="191281"/>
          </a:xfrm>
          <a:prstGeom prst="rect">
            <a:avLst/>
          </a:prstGeom>
        </p:spPr>
        <p:txBody>
          <a:bodyPr/>
          <a:lstStyle>
            <a:lvl1pPr algn="ctr">
              <a:defRPr sz="900"/>
            </a:lvl1pPr>
          </a:lstStyle>
          <a:p>
            <a:r>
              <a:rPr lang="en-GB" dirty="0" smtClean="0"/>
              <a:t>Confidential</a:t>
            </a:r>
            <a:endParaRPr lang="en-GB" dirty="0"/>
          </a:p>
        </p:txBody>
      </p:sp>
      <p:sp>
        <p:nvSpPr>
          <p:cNvPr id="6" name="Slide Number Placeholder 5"/>
          <p:cNvSpPr>
            <a:spLocks noGrp="1"/>
          </p:cNvSpPr>
          <p:nvPr>
            <p:ph type="sldNum" sz="quarter" idx="12"/>
          </p:nvPr>
        </p:nvSpPr>
        <p:spPr>
          <a:xfrm>
            <a:off x="6996112" y="6530196"/>
            <a:ext cx="2420937" cy="191281"/>
          </a:xfrm>
          <a:prstGeom prst="rect">
            <a:avLst/>
          </a:prstGeom>
        </p:spPr>
        <p:txBody>
          <a:bodyPr/>
          <a:lstStyle>
            <a:lvl1pPr algn="r">
              <a:defRPr sz="900"/>
            </a:lvl1pPr>
          </a:lstStyle>
          <a:p>
            <a:fld id="{7A624F14-6860-4667-AB17-9C86E18C3446}" type="slidenum">
              <a:rPr lang="en-GB" smtClean="0"/>
              <a:pPr/>
              <a:t>‹#›</a:t>
            </a:fld>
            <a:endParaRPr lang="en-GB" dirty="0"/>
          </a:p>
        </p:txBody>
      </p:sp>
    </p:spTree>
    <p:extLst>
      <p:ext uri="{BB962C8B-B14F-4D97-AF65-F5344CB8AC3E}">
        <p14:creationId xmlns:p14="http://schemas.microsoft.com/office/powerpoint/2010/main" val="1749366413"/>
      </p:ext>
    </p:extLst>
  </p:cSld>
  <p:clrMapOvr>
    <a:masterClrMapping/>
  </p:clrMapOvr>
  <p:extLst mod="1">
    <p:ext uri="{DCECCB84-F9BA-43D5-87BE-67443E8EF086}">
      <p15:sldGuideLst xmlns:p15="http://schemas.microsoft.com/office/powerpoint/2012/main">
        <p15:guide id="1" pos="308">
          <p15:clr>
            <a:srgbClr val="FBAE40"/>
          </p15:clr>
        </p15:guide>
        <p15:guide id="2" pos="5932">
          <p15:clr>
            <a:srgbClr val="FBAE40"/>
          </p15:clr>
        </p15:guide>
        <p15:guide id="3" orient="horz" pos="142">
          <p15:clr>
            <a:srgbClr val="FBAE40"/>
          </p15:clr>
        </p15:guide>
        <p15:guide id="4" orient="horz" pos="98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8950" y="225426"/>
            <a:ext cx="6938393" cy="783866"/>
          </a:xfrm>
        </p:spPr>
        <p:txBody>
          <a:bodyPr>
            <a:normAutofit/>
          </a:bodyPr>
          <a:lstStyle>
            <a:lvl1pPr>
              <a:defRPr sz="2000" b="1">
                <a:solidFill>
                  <a:schemeClr val="bg1"/>
                </a:solidFill>
                <a:latin typeface="+mn-lt"/>
              </a:defRPr>
            </a:lvl1pPr>
          </a:lstStyle>
          <a:p>
            <a:r>
              <a:rPr lang="en-US" dirty="0"/>
              <a:t>Click to edit Master title style</a:t>
            </a:r>
          </a:p>
        </p:txBody>
      </p:sp>
      <p:sp>
        <p:nvSpPr>
          <p:cNvPr id="3" name="Content Placeholder 2"/>
          <p:cNvSpPr>
            <a:spLocks noGrp="1"/>
          </p:cNvSpPr>
          <p:nvPr>
            <p:ph idx="1"/>
          </p:nvPr>
        </p:nvSpPr>
        <p:spPr>
          <a:xfrm>
            <a:off x="488950" y="1557338"/>
            <a:ext cx="8928100" cy="4619625"/>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88950" y="6530196"/>
            <a:ext cx="2420938" cy="191281"/>
          </a:xfrm>
          <a:prstGeom prst="rect">
            <a:avLst/>
          </a:prstGeom>
        </p:spPr>
        <p:txBody>
          <a:bodyPr/>
          <a:lstStyle>
            <a:lvl1pPr>
              <a:defRPr sz="900"/>
            </a:lvl1pPr>
          </a:lstStyle>
          <a:p>
            <a:fld id="{3BADAFBA-3DD2-42FE-9791-EF4226D47BF5}" type="datetime1">
              <a:rPr lang="en-GB" smtClean="0"/>
              <a:t>04/06/2019</a:t>
            </a:fld>
            <a:endParaRPr lang="en-GB" dirty="0"/>
          </a:p>
        </p:txBody>
      </p:sp>
      <p:sp>
        <p:nvSpPr>
          <p:cNvPr id="5" name="Footer Placeholder 4"/>
          <p:cNvSpPr>
            <a:spLocks noGrp="1"/>
          </p:cNvSpPr>
          <p:nvPr>
            <p:ph type="ftr" sz="quarter" idx="11"/>
          </p:nvPr>
        </p:nvSpPr>
        <p:spPr>
          <a:xfrm>
            <a:off x="3281363" y="6530196"/>
            <a:ext cx="3343275" cy="191281"/>
          </a:xfrm>
          <a:prstGeom prst="rect">
            <a:avLst/>
          </a:prstGeom>
        </p:spPr>
        <p:txBody>
          <a:bodyPr/>
          <a:lstStyle>
            <a:lvl1pPr algn="ctr">
              <a:defRPr sz="900"/>
            </a:lvl1pPr>
          </a:lstStyle>
          <a:p>
            <a:r>
              <a:rPr lang="en-GB" dirty="0" smtClean="0"/>
              <a:t>Confidential</a:t>
            </a:r>
            <a:endParaRPr lang="en-GB" dirty="0"/>
          </a:p>
        </p:txBody>
      </p:sp>
      <p:sp>
        <p:nvSpPr>
          <p:cNvPr id="6" name="Slide Number Placeholder 5"/>
          <p:cNvSpPr>
            <a:spLocks noGrp="1"/>
          </p:cNvSpPr>
          <p:nvPr>
            <p:ph type="sldNum" sz="quarter" idx="12"/>
          </p:nvPr>
        </p:nvSpPr>
        <p:spPr>
          <a:xfrm>
            <a:off x="6996112" y="6530196"/>
            <a:ext cx="2420937" cy="191281"/>
          </a:xfrm>
          <a:prstGeom prst="rect">
            <a:avLst/>
          </a:prstGeom>
        </p:spPr>
        <p:txBody>
          <a:bodyPr/>
          <a:lstStyle>
            <a:lvl1pPr algn="r">
              <a:defRPr sz="900"/>
            </a:lvl1pPr>
          </a:lstStyle>
          <a:p>
            <a:fld id="{7A624F14-6860-4667-AB17-9C86E18C3446}" type="slidenum">
              <a:rPr lang="en-GB" smtClean="0"/>
              <a:pPr/>
              <a:t>‹#›</a:t>
            </a:fld>
            <a:endParaRPr lang="en-GB" dirty="0"/>
          </a:p>
        </p:txBody>
      </p:sp>
    </p:spTree>
    <p:extLst>
      <p:ext uri="{BB962C8B-B14F-4D97-AF65-F5344CB8AC3E}">
        <p14:creationId xmlns:p14="http://schemas.microsoft.com/office/powerpoint/2010/main" val="2642154732"/>
      </p:ext>
    </p:extLst>
  </p:cSld>
  <p:clrMapOvr>
    <a:masterClrMapping/>
  </p:clrMapOvr>
  <p:extLst mod="1">
    <p:ext uri="{DCECCB84-F9BA-43D5-87BE-67443E8EF086}">
      <p15:sldGuideLst xmlns:p15="http://schemas.microsoft.com/office/powerpoint/2012/main">
        <p15:guide id="1" pos="308">
          <p15:clr>
            <a:srgbClr val="FBAE40"/>
          </p15:clr>
        </p15:guide>
        <p15:guide id="2" pos="5932">
          <p15:clr>
            <a:srgbClr val="FBAE40"/>
          </p15:clr>
        </p15:guide>
        <p15:guide id="3" orient="horz" pos="142">
          <p15:clr>
            <a:srgbClr val="FBAE40"/>
          </p15:clr>
        </p15:guide>
        <p15:guide id="4" orient="horz" pos="98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BEDE6311-5766-4045-AAEA-4268F328651A}" type="datetime1">
              <a:rPr lang="en-GB" smtClean="0"/>
              <a:t>04/06/2019</a:t>
            </a:fld>
            <a:endParaRPr lang="en-GB" dirty="0"/>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r>
              <a:rPr lang="en-GB" dirty="0" smtClean="0"/>
              <a:t>Confidential</a:t>
            </a:r>
            <a:endParaRPr lang="en-GB" dirty="0"/>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7A624F14-6860-4667-AB17-9C86E18C3446}" type="slidenum">
              <a:rPr lang="en-GB" smtClean="0"/>
              <a:t>‹#›</a:t>
            </a:fld>
            <a:endParaRPr lang="en-GB" dirty="0"/>
          </a:p>
        </p:txBody>
      </p:sp>
    </p:spTree>
    <p:extLst>
      <p:ext uri="{BB962C8B-B14F-4D97-AF65-F5344CB8AC3E}">
        <p14:creationId xmlns:p14="http://schemas.microsoft.com/office/powerpoint/2010/main" val="3935613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FAE2FAC-CF5F-408E-A4BC-2727AB9E5944}"/>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 y="0"/>
            <a:ext cx="9906000" cy="1119853"/>
          </a:xfrm>
          <a:prstGeom prst="rect">
            <a:avLst/>
          </a:prstGeom>
        </p:spPr>
      </p:pic>
      <p:pic>
        <p:nvPicPr>
          <p:cNvPr id="8" name="Picture 7">
            <a:extLst>
              <a:ext uri="{FF2B5EF4-FFF2-40B4-BE49-F238E27FC236}">
                <a16:creationId xmlns="" xmlns:a16="http://schemas.microsoft.com/office/drawing/2014/main" id="{0C1F539F-127C-46AF-B534-C498BD086FF3}"/>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110538" y="309500"/>
            <a:ext cx="1308173" cy="244103"/>
          </a:xfrm>
          <a:prstGeom prst="rect">
            <a:avLst/>
          </a:prstGeom>
        </p:spPr>
      </p:pic>
      <p:sp>
        <p:nvSpPr>
          <p:cNvPr id="2" name="Title Placeholder 1"/>
          <p:cNvSpPr>
            <a:spLocks noGrp="1"/>
          </p:cNvSpPr>
          <p:nvPr>
            <p:ph type="title"/>
          </p:nvPr>
        </p:nvSpPr>
        <p:spPr>
          <a:xfrm>
            <a:off x="502713" y="0"/>
            <a:ext cx="5923966" cy="11198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88950" y="1376363"/>
            <a:ext cx="8928100" cy="48006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 xmlns:a16="http://schemas.microsoft.com/office/drawing/2014/main" id="{9954A211-6C41-4ED0-9D6D-5F666792355F}"/>
              </a:ext>
            </a:extLst>
          </p:cNvPr>
          <p:cNvSpPr>
            <a:spLocks noGrp="1"/>
          </p:cNvSpPr>
          <p:nvPr>
            <p:ph type="dt" sz="half" idx="2"/>
          </p:nvPr>
        </p:nvSpPr>
        <p:spPr>
          <a:xfrm>
            <a:off x="488950" y="6599204"/>
            <a:ext cx="2420938" cy="191281"/>
          </a:xfrm>
          <a:prstGeom prst="rect">
            <a:avLst/>
          </a:prstGeom>
        </p:spPr>
        <p:txBody>
          <a:bodyPr/>
          <a:lstStyle>
            <a:lvl1pPr>
              <a:defRPr sz="900"/>
            </a:lvl1pPr>
          </a:lstStyle>
          <a:p>
            <a:fld id="{690280AD-A693-4FB3-B7A0-6FCD435BBCDE}" type="datetime1">
              <a:rPr lang="en-GB" smtClean="0"/>
              <a:t>04/06/2019</a:t>
            </a:fld>
            <a:endParaRPr lang="en-GB" dirty="0"/>
          </a:p>
        </p:txBody>
      </p:sp>
      <p:sp>
        <p:nvSpPr>
          <p:cNvPr id="10" name="Footer Placeholder 4">
            <a:extLst>
              <a:ext uri="{FF2B5EF4-FFF2-40B4-BE49-F238E27FC236}">
                <a16:creationId xmlns="" xmlns:a16="http://schemas.microsoft.com/office/drawing/2014/main" id="{38B4331A-2604-457E-B6DD-835F32941AFE}"/>
              </a:ext>
            </a:extLst>
          </p:cNvPr>
          <p:cNvSpPr>
            <a:spLocks noGrp="1"/>
          </p:cNvSpPr>
          <p:nvPr>
            <p:ph type="ftr" sz="quarter" idx="3"/>
          </p:nvPr>
        </p:nvSpPr>
        <p:spPr>
          <a:xfrm>
            <a:off x="3281363" y="6599204"/>
            <a:ext cx="3343275" cy="191281"/>
          </a:xfrm>
          <a:prstGeom prst="rect">
            <a:avLst/>
          </a:prstGeom>
        </p:spPr>
        <p:txBody>
          <a:bodyPr/>
          <a:lstStyle>
            <a:lvl1pPr algn="ctr">
              <a:defRPr sz="900"/>
            </a:lvl1pPr>
          </a:lstStyle>
          <a:p>
            <a:r>
              <a:rPr lang="en-GB" dirty="0" smtClean="0"/>
              <a:t>Confidential</a:t>
            </a:r>
            <a:endParaRPr lang="en-GB" dirty="0"/>
          </a:p>
        </p:txBody>
      </p:sp>
      <p:sp>
        <p:nvSpPr>
          <p:cNvPr id="11" name="Slide Number Placeholder 5">
            <a:extLst>
              <a:ext uri="{FF2B5EF4-FFF2-40B4-BE49-F238E27FC236}">
                <a16:creationId xmlns="" xmlns:a16="http://schemas.microsoft.com/office/drawing/2014/main" id="{2EE1FD4B-7F03-410E-8ECB-275C16BB58C8}"/>
              </a:ext>
            </a:extLst>
          </p:cNvPr>
          <p:cNvSpPr>
            <a:spLocks noGrp="1"/>
          </p:cNvSpPr>
          <p:nvPr>
            <p:ph type="sldNum" sz="quarter" idx="4"/>
          </p:nvPr>
        </p:nvSpPr>
        <p:spPr>
          <a:xfrm>
            <a:off x="6996112" y="6599204"/>
            <a:ext cx="2420937" cy="191281"/>
          </a:xfrm>
          <a:prstGeom prst="rect">
            <a:avLst/>
          </a:prstGeom>
        </p:spPr>
        <p:txBody>
          <a:bodyPr/>
          <a:lstStyle>
            <a:lvl1pPr algn="r">
              <a:defRPr sz="900"/>
            </a:lvl1pPr>
          </a:lstStyle>
          <a:p>
            <a:fld id="{7A624F14-6860-4667-AB17-9C86E18C3446}" type="slidenum">
              <a:rPr lang="en-GB" smtClean="0"/>
              <a:pPr/>
              <a:t>‹#›</a:t>
            </a:fld>
            <a:endParaRPr lang="en-GB" dirty="0"/>
          </a:p>
        </p:txBody>
      </p:sp>
    </p:spTree>
    <p:extLst>
      <p:ext uri="{BB962C8B-B14F-4D97-AF65-F5344CB8AC3E}">
        <p14:creationId xmlns:p14="http://schemas.microsoft.com/office/powerpoint/2010/main" val="1732423987"/>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7" r:id="rId3"/>
    <p:sldLayoutId id="2147483662" r:id="rId4"/>
    <p:sldLayoutId id="2147483676" r:id="rId5"/>
    <p:sldLayoutId id="2147483673" r:id="rId6"/>
    <p:sldLayoutId id="2147483672" r:id="rId7"/>
    <p:sldLayoutId id="2147483674"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Lst>
  <p:hf hdr="0"/>
  <p:txStyles>
    <p:title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08" userDrawn="1">
          <p15:clr>
            <a:srgbClr val="F26B43"/>
          </p15:clr>
        </p15:guide>
        <p15:guide id="2" pos="5932" userDrawn="1">
          <p15:clr>
            <a:srgbClr val="F26B43"/>
          </p15:clr>
        </p15:guide>
        <p15:guide id="3" orient="horz" pos="142" userDrawn="1">
          <p15:clr>
            <a:srgbClr val="F26B43"/>
          </p15:clr>
        </p15:guide>
        <p15:guide id="4" orient="horz" pos="86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iseandco.mytaxapp.co.uk/" TargetMode="External"/><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wiseandco.co.uk/" TargetMode="External"/><Relationship Id="rId2" Type="http://schemas.openxmlformats.org/officeDocument/2006/relationships/hyperlink" Target="mailto:jco@wiseandco.co.uk" TargetMode="Externa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22.sv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58.svg"/><Relationship Id="rId7" Type="http://schemas.openxmlformats.org/officeDocument/2006/relationships/image" Target="../media/image31.svg"/><Relationship Id="rId12"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56.svg"/><Relationship Id="rId5" Type="http://schemas.openxmlformats.org/officeDocument/2006/relationships/image" Target="../media/image52.svg"/><Relationship Id="rId15" Type="http://schemas.openxmlformats.org/officeDocument/2006/relationships/image" Target="../media/image60.sv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0.svg"/><Relationship Id="rId7" Type="http://schemas.openxmlformats.org/officeDocument/2006/relationships/image" Target="../media/image31.svg"/><Relationship Id="rId12" Type="http://schemas.openxmlformats.org/officeDocument/2006/relationships/image" Target="../media/image60.sv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21.png"/><Relationship Id="rId5" Type="http://schemas.openxmlformats.org/officeDocument/2006/relationships/image" Target="../media/image52.svg"/><Relationship Id="rId10" Type="http://schemas.openxmlformats.org/officeDocument/2006/relationships/image" Target="../media/image54.sv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image" Target="../media/image75.svg"/></Relationships>
</file>

<file path=ppt/slides/_rels/slide8.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27.sv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5.sv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3701FC-2A99-45B2-9A2C-510F74940BDE}"/>
              </a:ext>
            </a:extLst>
          </p:cNvPr>
          <p:cNvSpPr>
            <a:spLocks noGrp="1"/>
          </p:cNvSpPr>
          <p:nvPr>
            <p:ph type="ctrTitle"/>
          </p:nvPr>
        </p:nvSpPr>
        <p:spPr>
          <a:xfrm>
            <a:off x="575310" y="1806092"/>
            <a:ext cx="4372610" cy="2135988"/>
          </a:xfrm>
        </p:spPr>
        <p:txBody>
          <a:bodyPr>
            <a:normAutofit fontScale="90000"/>
          </a:bodyPr>
          <a:lstStyle/>
          <a:p>
            <a:pPr>
              <a:lnSpc>
                <a:spcPct val="100000"/>
              </a:lnSpc>
              <a:spcBef>
                <a:spcPts val="600"/>
              </a:spcBef>
            </a:pPr>
            <a:r>
              <a:rPr lang="en-GB" sz="4400" dirty="0" smtClean="0">
                <a:latin typeface="+mn-lt"/>
              </a:rPr>
              <a:t>Tax Tips for Residential Landlords</a:t>
            </a:r>
            <a:br>
              <a:rPr lang="en-GB" sz="4400" dirty="0" smtClean="0">
                <a:latin typeface="+mn-lt"/>
              </a:rPr>
            </a:br>
            <a:r>
              <a:rPr lang="en-GB" dirty="0"/>
              <a:t/>
            </a:r>
            <a:br>
              <a:rPr lang="en-GB" dirty="0"/>
            </a:br>
            <a:r>
              <a:rPr lang="en-GB" sz="2000" dirty="0" smtClean="0">
                <a:latin typeface="+mn-lt"/>
                <a:ea typeface="Open Sans" panose="020B0606030504020204" pitchFamily="34" charset="0"/>
                <a:cs typeface="Open Sans" panose="020B0606030504020204" pitchFamily="34" charset="0"/>
              </a:rPr>
              <a:t>June 2019</a:t>
            </a:r>
            <a:r>
              <a:rPr lang="en-GB" dirty="0"/>
              <a:t/>
            </a:r>
            <a:br>
              <a:rPr lang="en-GB" dirty="0"/>
            </a:br>
            <a:endParaRPr lang="en-GB" dirty="0"/>
          </a:p>
        </p:txBody>
      </p:sp>
      <p:sp>
        <p:nvSpPr>
          <p:cNvPr id="3" name="TextBox 2"/>
          <p:cNvSpPr txBox="1"/>
          <p:nvPr/>
        </p:nvSpPr>
        <p:spPr>
          <a:xfrm>
            <a:off x="8247529" y="6346084"/>
            <a:ext cx="1658471" cy="369332"/>
          </a:xfrm>
          <a:prstGeom prst="rect">
            <a:avLst/>
          </a:prstGeom>
          <a:solidFill>
            <a:schemeClr val="bg1"/>
          </a:solidFill>
        </p:spPr>
        <p:txBody>
          <a:bodyPr wrap="square" rtlCol="0">
            <a:spAutoFit/>
          </a:bodyPr>
          <a:lstStyle/>
          <a:p>
            <a:endParaRPr lang="en-GB" dirty="0"/>
          </a:p>
        </p:txBody>
      </p:sp>
      <p:sp>
        <p:nvSpPr>
          <p:cNvPr id="5" name="Subtitle 4">
            <a:extLst>
              <a:ext uri="{FF2B5EF4-FFF2-40B4-BE49-F238E27FC236}">
                <a16:creationId xmlns="" xmlns:a16="http://schemas.microsoft.com/office/drawing/2014/main" id="{E5A500DB-EBD2-4B55-94B2-3DEB180C0A7D}"/>
              </a:ext>
            </a:extLst>
          </p:cNvPr>
          <p:cNvSpPr>
            <a:spLocks noGrp="1"/>
          </p:cNvSpPr>
          <p:nvPr>
            <p:ph type="subTitle" idx="1"/>
          </p:nvPr>
        </p:nvSpPr>
        <p:spPr>
          <a:xfrm>
            <a:off x="7868285" y="6346084"/>
            <a:ext cx="1253490" cy="341632"/>
          </a:xfrm>
        </p:spPr>
        <p:txBody>
          <a:bodyPr>
            <a:normAutofit/>
          </a:bodyPr>
          <a:lstStyle/>
          <a:p>
            <a:pPr marL="0" indent="0">
              <a:buNone/>
            </a:pPr>
            <a:r>
              <a:rPr lang="en-GB" dirty="0" smtClean="0"/>
              <a:t>June 2019</a:t>
            </a: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874" y="5617736"/>
            <a:ext cx="3722567" cy="1097680"/>
          </a:xfrm>
          <a:prstGeom prst="rect">
            <a:avLst/>
          </a:prstGeom>
        </p:spPr>
      </p:pic>
      <p:sp>
        <p:nvSpPr>
          <p:cNvPr id="4" name="Rectangle 3"/>
          <p:cNvSpPr/>
          <p:nvPr/>
        </p:nvSpPr>
        <p:spPr>
          <a:xfrm>
            <a:off x="5831840" y="5608320"/>
            <a:ext cx="3759200" cy="1107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ln>
                <a:solidFill>
                  <a:schemeClr val="bg1"/>
                </a:solidFill>
              </a:ln>
              <a:solidFill>
                <a:schemeClr val="bg1">
                  <a:lumMod val="95000"/>
                </a:schemeClr>
              </a:solidFill>
            </a:endParaRPr>
          </a:p>
        </p:txBody>
      </p:sp>
      <p:sp>
        <p:nvSpPr>
          <p:cNvPr id="6" name="TextBox 5"/>
          <p:cNvSpPr txBox="1"/>
          <p:nvPr/>
        </p:nvSpPr>
        <p:spPr>
          <a:xfrm>
            <a:off x="575310" y="5869480"/>
            <a:ext cx="4931410" cy="584775"/>
          </a:xfrm>
          <a:prstGeom prst="rect">
            <a:avLst/>
          </a:prstGeom>
          <a:noFill/>
        </p:spPr>
        <p:txBody>
          <a:bodyPr wrap="square" rtlCol="0">
            <a:spAutoFit/>
          </a:bodyPr>
          <a:lstStyle/>
          <a:p>
            <a:r>
              <a:rPr lang="en-GB" sz="1600" b="1" dirty="0" smtClean="0">
                <a:solidFill>
                  <a:srgbClr val="5126A2"/>
                </a:solidFill>
                <a:ea typeface="Open Sans" panose="020B0606030504020204" pitchFamily="34" charset="0"/>
                <a:cs typeface="Open Sans" panose="020B0606030504020204" pitchFamily="34" charset="0"/>
              </a:rPr>
              <a:t>Joanne Colwell</a:t>
            </a:r>
          </a:p>
          <a:p>
            <a:r>
              <a:rPr lang="en-GB" sz="1600" dirty="0" smtClean="0">
                <a:solidFill>
                  <a:srgbClr val="5126A2"/>
                </a:solidFill>
                <a:ea typeface="Open Sans" panose="020B0606030504020204" pitchFamily="34" charset="0"/>
                <a:cs typeface="Open Sans" panose="020B0606030504020204" pitchFamily="34" charset="0"/>
              </a:rPr>
              <a:t>Partner</a:t>
            </a:r>
            <a:endParaRPr lang="en-GB" sz="1600" dirty="0">
              <a:solidFill>
                <a:srgbClr val="5126A2"/>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18296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11201" y="1765007"/>
            <a:ext cx="4655319" cy="3382730"/>
          </a:xfrm>
          <a:prstGeom prst="rect">
            <a:avLst/>
          </a:prstGeom>
        </p:spPr>
      </p:pic>
      <p:sp>
        <p:nvSpPr>
          <p:cNvPr id="7" name="Title 1">
            <a:extLst>
              <a:ext uri="{FF2B5EF4-FFF2-40B4-BE49-F238E27FC236}">
                <a16:creationId xmlns="" xmlns:a16="http://schemas.microsoft.com/office/drawing/2014/main" id="{F6F917E2-E817-4BFF-B715-AA8882858B96}"/>
              </a:ext>
            </a:extLst>
          </p:cNvPr>
          <p:cNvSpPr txBox="1">
            <a:spLocks/>
          </p:cNvSpPr>
          <p:nvPr/>
        </p:nvSpPr>
        <p:spPr>
          <a:xfrm>
            <a:off x="488950" y="225426"/>
            <a:ext cx="6938393" cy="783866"/>
          </a:xfrm>
          <a:prstGeom prst="rect">
            <a:avLst/>
          </a:prstGeom>
        </p:spPr>
        <p:txBody>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r>
              <a:rPr lang="en-GB" dirty="0" smtClean="0"/>
              <a:t>Tax Tips for Residential Landlords</a:t>
            </a:r>
          </a:p>
          <a:p>
            <a:r>
              <a:rPr lang="en-GB" dirty="0" smtClean="0"/>
              <a:t>Wise &amp;Co </a:t>
            </a:r>
            <a:r>
              <a:rPr lang="en-GB" dirty="0" smtClean="0"/>
              <a:t>Tax App </a:t>
            </a:r>
            <a:br>
              <a:rPr lang="en-GB" dirty="0" smtClean="0"/>
            </a:br>
            <a:endParaRPr lang="en-GB" b="0" dirty="0"/>
          </a:p>
        </p:txBody>
      </p:sp>
      <p:sp>
        <p:nvSpPr>
          <p:cNvPr id="8" name="Rectangle 7">
            <a:extLst>
              <a:ext uri="{FF2B5EF4-FFF2-40B4-BE49-F238E27FC236}">
                <a16:creationId xmlns="" xmlns:a16="http://schemas.microsoft.com/office/drawing/2014/main" id="{75E71E77-4503-47B5-843D-9DF83542DD4B}"/>
              </a:ext>
            </a:extLst>
          </p:cNvPr>
          <p:cNvSpPr/>
          <p:nvPr/>
        </p:nvSpPr>
        <p:spPr>
          <a:xfrm>
            <a:off x="5660455" y="2217907"/>
            <a:ext cx="3239771" cy="3323987"/>
          </a:xfrm>
          <a:prstGeom prst="rect">
            <a:avLst/>
          </a:prstGeom>
        </p:spPr>
        <p:txBody>
          <a:bodyPr wrap="square">
            <a:spAutoFit/>
          </a:bodyPr>
          <a:lstStyle/>
          <a:p>
            <a:r>
              <a:rPr lang="en-GB" sz="1400" dirty="0">
                <a:ea typeface="Verdana" panose="020B0604030504040204" pitchFamily="34" charset="0"/>
                <a:cs typeface="Calibri" panose="020F0502020204030204" pitchFamily="34" charset="0"/>
              </a:rPr>
              <a:t>U</a:t>
            </a:r>
            <a:r>
              <a:rPr lang="en-GB" sz="1400" dirty="0" smtClean="0">
                <a:ea typeface="Verdana" panose="020B0604030504040204" pitchFamily="34" charset="0"/>
                <a:cs typeface="Calibri" panose="020F0502020204030204" pitchFamily="34" charset="0"/>
              </a:rPr>
              <a:t>sing the latest technology, our App has been developed to provide you with useful tax tools and information via your mobile device. </a:t>
            </a:r>
          </a:p>
          <a:p>
            <a:endParaRPr lang="en-GB" sz="1400" dirty="0" smtClean="0">
              <a:ea typeface="Verdana" panose="020B0604030504040204" pitchFamily="34" charset="0"/>
              <a:cs typeface="Calibri" panose="020F0502020204030204" pitchFamily="34" charset="0"/>
            </a:endParaRPr>
          </a:p>
          <a:p>
            <a:pPr marL="285750" indent="-285750">
              <a:buClr>
                <a:srgbClr val="620BA2"/>
              </a:buClr>
              <a:buFont typeface="Arial" panose="020B0604020202020204" pitchFamily="34" charset="0"/>
              <a:buChar char="•"/>
            </a:pPr>
            <a:r>
              <a:rPr lang="en-GB" sz="1400" dirty="0" smtClean="0">
                <a:ea typeface="Verdana" panose="020B0604030504040204" pitchFamily="34" charset="0"/>
                <a:cs typeface="Calibri" panose="020F0502020204030204" pitchFamily="34" charset="0"/>
              </a:rPr>
              <a:t>Tax tips</a:t>
            </a:r>
          </a:p>
          <a:p>
            <a:pPr marL="285750" indent="-285750">
              <a:buClr>
                <a:srgbClr val="620BA2"/>
              </a:buClr>
              <a:buFont typeface="Arial" panose="020B0604020202020204" pitchFamily="34" charset="0"/>
              <a:buChar char="•"/>
            </a:pPr>
            <a:r>
              <a:rPr lang="en-GB" sz="1400" dirty="0" smtClean="0">
                <a:ea typeface="Verdana" panose="020B0604030504040204" pitchFamily="34" charset="0"/>
                <a:cs typeface="Calibri" panose="020F0502020204030204" pitchFamily="34" charset="0"/>
              </a:rPr>
              <a:t>Tax calculators</a:t>
            </a:r>
          </a:p>
          <a:p>
            <a:pPr marL="285750" indent="-285750">
              <a:buClr>
                <a:srgbClr val="620BA2"/>
              </a:buClr>
              <a:buFont typeface="Arial" panose="020B0604020202020204" pitchFamily="34" charset="0"/>
              <a:buChar char="•"/>
            </a:pPr>
            <a:r>
              <a:rPr lang="en-GB" sz="1400" dirty="0" smtClean="0">
                <a:ea typeface="Verdana" panose="020B0604030504040204" pitchFamily="34" charset="0"/>
                <a:cs typeface="Calibri" panose="020F0502020204030204" pitchFamily="34" charset="0"/>
              </a:rPr>
              <a:t>Tax rates</a:t>
            </a:r>
          </a:p>
          <a:p>
            <a:pPr marL="285750" indent="-285750">
              <a:buClr>
                <a:srgbClr val="620BA2"/>
              </a:buClr>
              <a:buFont typeface="Arial" panose="020B0604020202020204" pitchFamily="34" charset="0"/>
              <a:buChar char="•"/>
            </a:pPr>
            <a:r>
              <a:rPr lang="en-GB" sz="1400" dirty="0" smtClean="0">
                <a:ea typeface="Verdana" panose="020B0604030504040204" pitchFamily="34" charset="0"/>
                <a:cs typeface="Calibri" panose="020F0502020204030204" pitchFamily="34" charset="0"/>
              </a:rPr>
              <a:t>Key tax dates</a:t>
            </a:r>
          </a:p>
          <a:p>
            <a:pPr marL="285750" indent="-285750">
              <a:buClr>
                <a:srgbClr val="620BA2"/>
              </a:buClr>
              <a:buFont typeface="Arial" panose="020B0604020202020204" pitchFamily="34" charset="0"/>
              <a:buChar char="•"/>
            </a:pPr>
            <a:r>
              <a:rPr lang="en-GB" sz="1400" dirty="0" smtClean="0">
                <a:ea typeface="Verdana" panose="020B0604030504040204" pitchFamily="34" charset="0"/>
                <a:cs typeface="Calibri" panose="020F0502020204030204" pitchFamily="34" charset="0"/>
              </a:rPr>
              <a:t>Hot topics </a:t>
            </a:r>
          </a:p>
          <a:p>
            <a:pPr marL="285750" indent="-285750">
              <a:buClr>
                <a:srgbClr val="620BA2"/>
              </a:buClr>
              <a:buFont typeface="Arial" panose="020B0604020202020204" pitchFamily="34" charset="0"/>
              <a:buChar char="•"/>
            </a:pPr>
            <a:endParaRPr lang="en-GB" sz="1400" dirty="0">
              <a:ea typeface="Verdana" panose="020B0604030504040204" pitchFamily="34" charset="0"/>
              <a:cs typeface="Calibri" panose="020F0502020204030204" pitchFamily="34" charset="0"/>
            </a:endParaRPr>
          </a:p>
          <a:p>
            <a:pPr>
              <a:buClr>
                <a:srgbClr val="620BA2"/>
              </a:buClr>
            </a:pPr>
            <a:r>
              <a:rPr lang="en-GB" sz="1400" dirty="0" smtClean="0">
                <a:ea typeface="Verdana" panose="020B0604030504040204" pitchFamily="34" charset="0"/>
                <a:cs typeface="Calibri" panose="020F0502020204030204" pitchFamily="34" charset="0"/>
              </a:rPr>
              <a:t>Download it from our website:</a:t>
            </a:r>
          </a:p>
          <a:p>
            <a:pPr>
              <a:buClr>
                <a:srgbClr val="620BA2"/>
              </a:buClr>
            </a:pPr>
            <a:r>
              <a:rPr lang="en-GB" sz="1400" dirty="0">
                <a:hlinkClick r:id="rId3"/>
              </a:rPr>
              <a:t>https://wiseandco.mytaxapp.co.uk/</a:t>
            </a:r>
            <a:endParaRPr lang="en-GB" sz="1400" dirty="0" smtClean="0">
              <a:ea typeface="Verdana" panose="020B0604030504040204" pitchFamily="34" charset="0"/>
              <a:cs typeface="Calibri" panose="020F0502020204030204" pitchFamily="34" charset="0"/>
            </a:endParaRPr>
          </a:p>
          <a:p>
            <a:endParaRPr lang="en-GB" sz="1400" dirty="0">
              <a:ea typeface="Verdana" panose="020B0604030504040204" pitchFamily="34" charset="0"/>
              <a:cs typeface="Calibri" panose="020F0502020204030204" pitchFamily="34" charset="0"/>
            </a:endParaRPr>
          </a:p>
          <a:p>
            <a:endParaRPr lang="en-GB" sz="1400" dirty="0" smtClean="0">
              <a:ea typeface="Verdana" panose="020B0604030504040204" pitchFamily="34" charset="0"/>
              <a:cs typeface="Calibri" panose="020F0502020204030204" pitchFamily="34" charset="0"/>
            </a:endParaRPr>
          </a:p>
        </p:txBody>
      </p:sp>
      <p:sp>
        <p:nvSpPr>
          <p:cNvPr id="9" name="Date Placeholder 2">
            <a:extLst>
              <a:ext uri="{FF2B5EF4-FFF2-40B4-BE49-F238E27FC236}">
                <a16:creationId xmlns="" xmlns:a16="http://schemas.microsoft.com/office/drawing/2014/main" id="{02C7C96B-2030-44FF-AF7A-F66FB5152B44}"/>
              </a:ext>
            </a:extLst>
          </p:cNvPr>
          <p:cNvSpPr>
            <a:spLocks noGrp="1"/>
          </p:cNvSpPr>
          <p:nvPr>
            <p:ph type="dt" sz="half" idx="10"/>
          </p:nvPr>
        </p:nvSpPr>
        <p:spPr>
          <a:xfrm>
            <a:off x="488950" y="6530196"/>
            <a:ext cx="2420938" cy="191281"/>
          </a:xfrm>
        </p:spPr>
        <p:txBody>
          <a:bodyPr/>
          <a:lstStyle/>
          <a:p>
            <a:fld id="{A4C17568-7D2D-40BB-82B0-9805822D1757}" type="datetime1">
              <a:rPr lang="en-GB" smtClean="0"/>
              <a:t>04/06/2019</a:t>
            </a:fld>
            <a:endParaRPr lang="en-GB" dirty="0"/>
          </a:p>
        </p:txBody>
      </p:sp>
      <p:sp>
        <p:nvSpPr>
          <p:cNvPr id="10" name="Footer Placeholder 4">
            <a:extLst>
              <a:ext uri="{FF2B5EF4-FFF2-40B4-BE49-F238E27FC236}">
                <a16:creationId xmlns="" xmlns:a16="http://schemas.microsoft.com/office/drawing/2014/main" id="{42AB4AD5-FB6E-4523-8066-8C3F9963493A}"/>
              </a:ext>
            </a:extLst>
          </p:cNvPr>
          <p:cNvSpPr>
            <a:spLocks noGrp="1"/>
          </p:cNvSpPr>
          <p:nvPr>
            <p:ph type="ftr" sz="quarter" idx="11"/>
          </p:nvPr>
        </p:nvSpPr>
        <p:spPr>
          <a:xfrm>
            <a:off x="3281363" y="6530196"/>
            <a:ext cx="3343275" cy="191281"/>
          </a:xfrm>
        </p:spPr>
        <p:txBody>
          <a:bodyPr/>
          <a:lstStyle/>
          <a:p>
            <a:r>
              <a:rPr lang="en-GB" dirty="0"/>
              <a:t>Confidential</a:t>
            </a:r>
          </a:p>
        </p:txBody>
      </p:sp>
      <p:sp>
        <p:nvSpPr>
          <p:cNvPr id="11" name="Slide Number Placeholder 5">
            <a:extLst>
              <a:ext uri="{FF2B5EF4-FFF2-40B4-BE49-F238E27FC236}">
                <a16:creationId xmlns="" xmlns:a16="http://schemas.microsoft.com/office/drawing/2014/main" id="{41EC6AE2-0113-4647-974A-8AF78D06594A}"/>
              </a:ext>
            </a:extLst>
          </p:cNvPr>
          <p:cNvSpPr>
            <a:spLocks noGrp="1"/>
          </p:cNvSpPr>
          <p:nvPr>
            <p:ph type="sldNum" sz="quarter" idx="12"/>
          </p:nvPr>
        </p:nvSpPr>
        <p:spPr>
          <a:xfrm>
            <a:off x="6996112" y="6530196"/>
            <a:ext cx="2420937" cy="191281"/>
          </a:xfrm>
        </p:spPr>
        <p:txBody>
          <a:bodyPr/>
          <a:lstStyle/>
          <a:p>
            <a:r>
              <a:rPr lang="en-GB" dirty="0" smtClean="0"/>
              <a:t>10</a:t>
            </a:r>
            <a:endParaRPr lang="en-GB" dirty="0"/>
          </a:p>
        </p:txBody>
      </p:sp>
    </p:spTree>
    <p:extLst>
      <p:ext uri="{BB962C8B-B14F-4D97-AF65-F5344CB8AC3E}">
        <p14:creationId xmlns:p14="http://schemas.microsoft.com/office/powerpoint/2010/main" val="2704858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3701FC-2A99-45B2-9A2C-510F74940BDE}"/>
              </a:ext>
            </a:extLst>
          </p:cNvPr>
          <p:cNvSpPr>
            <a:spLocks noGrp="1"/>
          </p:cNvSpPr>
          <p:nvPr>
            <p:ph type="ctrTitle"/>
          </p:nvPr>
        </p:nvSpPr>
        <p:spPr>
          <a:xfrm>
            <a:off x="565150" y="1334186"/>
            <a:ext cx="4088921" cy="3664534"/>
          </a:xfrm>
        </p:spPr>
        <p:txBody>
          <a:bodyPr>
            <a:normAutofit/>
          </a:bodyPr>
          <a:lstStyle/>
          <a:p>
            <a:r>
              <a:rPr lang="en-GB" sz="1600" b="0" dirty="0" smtClean="0"/>
              <a:t>If you have any questions or require clarification on any point, please contact:</a:t>
            </a:r>
            <a:br>
              <a:rPr lang="en-GB" sz="1600" b="0" dirty="0" smtClean="0"/>
            </a:br>
            <a:r>
              <a:rPr lang="en-GB" sz="1600" b="0" dirty="0" smtClean="0"/>
              <a:t/>
            </a:r>
            <a:br>
              <a:rPr lang="en-GB" sz="1600" b="0" dirty="0" smtClean="0"/>
            </a:br>
            <a:r>
              <a:rPr lang="en-GB" sz="1600" b="0" dirty="0" smtClean="0"/>
              <a:t>Joanne Colwell –</a:t>
            </a:r>
            <a:br>
              <a:rPr lang="en-GB" sz="1600" b="0" dirty="0" smtClean="0"/>
            </a:br>
            <a:r>
              <a:rPr lang="en-GB" sz="1600" b="0" dirty="0" smtClean="0">
                <a:hlinkClick r:id="rId2"/>
              </a:rPr>
              <a:t>jco@wiseandco.co.uk</a:t>
            </a:r>
            <a:r>
              <a:rPr lang="en-GB" sz="1600" b="0" dirty="0" smtClean="0"/>
              <a:t/>
            </a:r>
            <a:br>
              <a:rPr lang="en-GB" sz="1600" b="0" dirty="0" smtClean="0"/>
            </a:br>
            <a:r>
              <a:rPr lang="en-GB" sz="1600" b="0" dirty="0" smtClean="0"/>
              <a:t/>
            </a:r>
            <a:br>
              <a:rPr lang="en-GB" sz="1600" b="0" dirty="0" smtClean="0"/>
            </a:br>
            <a:r>
              <a:rPr lang="en-GB" sz="1600" b="0" dirty="0" smtClean="0"/>
              <a:t>Wey Court West</a:t>
            </a:r>
            <a:br>
              <a:rPr lang="en-GB" sz="1600" b="0" dirty="0" smtClean="0"/>
            </a:br>
            <a:r>
              <a:rPr lang="en-GB" sz="1600" b="0" dirty="0" smtClean="0"/>
              <a:t>Union Road</a:t>
            </a:r>
            <a:br>
              <a:rPr lang="en-GB" sz="1600" b="0" dirty="0" smtClean="0"/>
            </a:br>
            <a:r>
              <a:rPr lang="en-GB" sz="1600" b="0" dirty="0" smtClean="0"/>
              <a:t>Farnham</a:t>
            </a:r>
            <a:br>
              <a:rPr lang="en-GB" sz="1600" b="0" dirty="0" smtClean="0"/>
            </a:br>
            <a:r>
              <a:rPr lang="en-GB" sz="1600" b="0" dirty="0" smtClean="0"/>
              <a:t>GU9 7PT</a:t>
            </a:r>
            <a:br>
              <a:rPr lang="en-GB" sz="1600" b="0" dirty="0" smtClean="0"/>
            </a:br>
            <a:r>
              <a:rPr lang="en-GB" sz="1600" b="0" dirty="0"/>
              <a:t/>
            </a:r>
            <a:br>
              <a:rPr lang="en-GB" sz="1600" b="0" dirty="0"/>
            </a:br>
            <a:r>
              <a:rPr lang="en-GB" sz="1600" b="0" dirty="0" smtClean="0"/>
              <a:t>01252 711244</a:t>
            </a:r>
            <a:br>
              <a:rPr lang="en-GB" sz="1600" b="0" dirty="0" smtClean="0"/>
            </a:br>
            <a:r>
              <a:rPr lang="en-GB" sz="1600" b="0" dirty="0" smtClean="0"/>
              <a:t/>
            </a:r>
            <a:br>
              <a:rPr lang="en-GB" sz="1600" b="0" dirty="0" smtClean="0"/>
            </a:br>
            <a:r>
              <a:rPr lang="en-GB" sz="1600" b="0" dirty="0" smtClean="0">
                <a:hlinkClick r:id="rId3"/>
              </a:rPr>
              <a:t>www.wiseandco.co.uk</a:t>
            </a:r>
            <a:r>
              <a:rPr lang="en-GB" sz="1600" b="0" dirty="0" smtClean="0"/>
              <a:t/>
            </a:r>
            <a:br>
              <a:rPr lang="en-GB" sz="1600" b="0" dirty="0" smtClean="0"/>
            </a:br>
            <a:endParaRPr lang="en-GB" sz="1600" b="0" dirty="0"/>
          </a:p>
        </p:txBody>
      </p:sp>
      <p:sp>
        <p:nvSpPr>
          <p:cNvPr id="5" name="Subtitle 4">
            <a:extLst>
              <a:ext uri="{FF2B5EF4-FFF2-40B4-BE49-F238E27FC236}">
                <a16:creationId xmlns="" xmlns:a16="http://schemas.microsoft.com/office/drawing/2014/main" id="{E5A500DB-EBD2-4B55-94B2-3DEB180C0A7D}"/>
              </a:ext>
            </a:extLst>
          </p:cNvPr>
          <p:cNvSpPr>
            <a:spLocks noGrp="1"/>
          </p:cNvSpPr>
          <p:nvPr>
            <p:ph type="subTitle" idx="1"/>
          </p:nvPr>
        </p:nvSpPr>
        <p:spPr/>
        <p:txBody>
          <a:bodyPr>
            <a:normAutofit/>
          </a:bodyPr>
          <a:lstStyle/>
          <a:p>
            <a:pPr marL="0" indent="0">
              <a:buNone/>
            </a:pPr>
            <a:r>
              <a:rPr lang="en-GB" dirty="0" smtClean="0"/>
              <a:t>June 2019</a:t>
            </a:r>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9311" y="5590036"/>
            <a:ext cx="3722567" cy="1097680"/>
          </a:xfrm>
          <a:prstGeom prst="rect">
            <a:avLst/>
          </a:prstGeom>
        </p:spPr>
      </p:pic>
      <p:sp>
        <p:nvSpPr>
          <p:cNvPr id="3" name="Rectangle 2"/>
          <p:cNvSpPr/>
          <p:nvPr/>
        </p:nvSpPr>
        <p:spPr>
          <a:xfrm>
            <a:off x="5929311" y="5669280"/>
            <a:ext cx="3722567" cy="1018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p>
        </p:txBody>
      </p:sp>
    </p:spTree>
    <p:extLst>
      <p:ext uri="{BB962C8B-B14F-4D97-AF65-F5344CB8AC3E}">
        <p14:creationId xmlns:p14="http://schemas.microsoft.com/office/powerpoint/2010/main" val="3283285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F917E2-E817-4BFF-B715-AA8882858B96}"/>
              </a:ext>
            </a:extLst>
          </p:cNvPr>
          <p:cNvSpPr>
            <a:spLocks noGrp="1"/>
          </p:cNvSpPr>
          <p:nvPr>
            <p:ph type="title"/>
          </p:nvPr>
        </p:nvSpPr>
        <p:spPr/>
        <p:txBody>
          <a:bodyPr anchor="t">
            <a:normAutofit fontScale="90000"/>
          </a:bodyPr>
          <a:lstStyle/>
          <a:p>
            <a:r>
              <a:rPr lang="en-GB" sz="2200" dirty="0" smtClean="0"/>
              <a:t>Tax Tips for Residential Landlords</a:t>
            </a:r>
            <a:br>
              <a:rPr lang="en-GB" sz="2200" dirty="0" smtClean="0"/>
            </a:br>
            <a:r>
              <a:rPr lang="en-GB" sz="2200" dirty="0" smtClean="0"/>
              <a:t>Who we are</a:t>
            </a:r>
            <a:r>
              <a:rPr lang="en-GB" dirty="0"/>
              <a:t/>
            </a:r>
            <a:br>
              <a:rPr lang="en-GB" dirty="0"/>
            </a:br>
            <a:endParaRPr lang="en-GB" b="0" dirty="0"/>
          </a:p>
        </p:txBody>
      </p:sp>
      <p:sp>
        <p:nvSpPr>
          <p:cNvPr id="5" name="Footer Placeholder 4">
            <a:extLst>
              <a:ext uri="{FF2B5EF4-FFF2-40B4-BE49-F238E27FC236}">
                <a16:creationId xmlns="" xmlns:a16="http://schemas.microsoft.com/office/drawing/2014/main" id="{42AB4AD5-FB6E-4523-8066-8C3F9963493A}"/>
              </a:ext>
            </a:extLst>
          </p:cNvPr>
          <p:cNvSpPr>
            <a:spLocks noGrp="1"/>
          </p:cNvSpPr>
          <p:nvPr>
            <p:ph type="ftr" sz="quarter" idx="11"/>
          </p:nvPr>
        </p:nvSpPr>
        <p:spPr/>
        <p:txBody>
          <a:bodyPr/>
          <a:lstStyle/>
          <a:p>
            <a:r>
              <a:rPr lang="en-GB" dirty="0"/>
              <a:t>Confidential</a:t>
            </a:r>
          </a:p>
        </p:txBody>
      </p:sp>
      <p:sp>
        <p:nvSpPr>
          <p:cNvPr id="6" name="Slide Number Placeholder 5">
            <a:extLst>
              <a:ext uri="{FF2B5EF4-FFF2-40B4-BE49-F238E27FC236}">
                <a16:creationId xmlns="" xmlns:a16="http://schemas.microsoft.com/office/drawing/2014/main" id="{41EC6AE2-0113-4647-974A-8AF78D06594A}"/>
              </a:ext>
            </a:extLst>
          </p:cNvPr>
          <p:cNvSpPr>
            <a:spLocks noGrp="1"/>
          </p:cNvSpPr>
          <p:nvPr>
            <p:ph type="sldNum" sz="quarter" idx="12"/>
          </p:nvPr>
        </p:nvSpPr>
        <p:spPr/>
        <p:txBody>
          <a:bodyPr/>
          <a:lstStyle/>
          <a:p>
            <a:fld id="{7A624F14-6860-4667-AB17-9C86E18C3446}" type="slidenum">
              <a:rPr lang="en-GB" smtClean="0"/>
              <a:pPr/>
              <a:t>2</a:t>
            </a:fld>
            <a:endParaRPr lang="en-GB" dirty="0"/>
          </a:p>
        </p:txBody>
      </p:sp>
      <p:sp>
        <p:nvSpPr>
          <p:cNvPr id="12" name="Rectangle: Rounded Corners 11">
            <a:extLst>
              <a:ext uri="{FF2B5EF4-FFF2-40B4-BE49-F238E27FC236}">
                <a16:creationId xmlns="" xmlns:a16="http://schemas.microsoft.com/office/drawing/2014/main" id="{AE2239EF-F30C-4F59-A8CC-FD21197B757D}"/>
              </a:ext>
            </a:extLst>
          </p:cNvPr>
          <p:cNvSpPr/>
          <p:nvPr/>
        </p:nvSpPr>
        <p:spPr>
          <a:xfrm>
            <a:off x="2693670" y="5447936"/>
            <a:ext cx="6507162" cy="1558628"/>
          </a:xfrm>
          <a:prstGeom prst="roundRect">
            <a:avLst>
              <a:gd name="adj" fmla="val 9741"/>
            </a:avLst>
          </a:prstGeom>
          <a:noFill/>
        </p:spPr>
        <p:txBody>
          <a:bodyPr wrap="square" anchor="ctr" anchorCtr="0">
            <a:noAutofit/>
          </a:bodyPr>
          <a:lstStyle/>
          <a:p>
            <a:r>
              <a:rPr lang="en-GB" sz="1400" dirty="0" smtClean="0">
                <a:ea typeface="Verdana" panose="020B0604030504040204" pitchFamily="34" charset="0"/>
                <a:cs typeface="Calibri" panose="020F0502020204030204" pitchFamily="34" charset="0"/>
              </a:rPr>
              <a:t> </a:t>
            </a:r>
          </a:p>
          <a:p>
            <a:endParaRPr lang="en-GB" sz="1400" dirty="0">
              <a:ea typeface="Verdana" panose="020B0604030504040204" pitchFamily="34" charset="0"/>
              <a:cs typeface="Calibri" panose="020F0502020204030204" pitchFamily="34" charset="0"/>
            </a:endParaRPr>
          </a:p>
        </p:txBody>
      </p:sp>
      <p:sp>
        <p:nvSpPr>
          <p:cNvPr id="9" name="Rectangle 8"/>
          <p:cNvSpPr/>
          <p:nvPr/>
        </p:nvSpPr>
        <p:spPr>
          <a:xfrm>
            <a:off x="488950" y="1723584"/>
            <a:ext cx="6963058" cy="2308324"/>
          </a:xfrm>
          <a:prstGeom prst="rect">
            <a:avLst/>
          </a:prstGeom>
        </p:spPr>
        <p:txBody>
          <a:bodyPr wrap="square">
            <a:spAutoFit/>
          </a:bodyPr>
          <a:lstStyle/>
          <a:p>
            <a:r>
              <a:rPr lang="en-GB" sz="1200" dirty="0" smtClean="0">
                <a:ea typeface="Open Sans" panose="020B0606030504020204" pitchFamily="34" charset="0"/>
                <a:cs typeface="Open Sans" panose="020B0606030504020204" pitchFamily="34" charset="0"/>
              </a:rPr>
              <a:t>Wise </a:t>
            </a:r>
            <a:r>
              <a:rPr lang="en-GB" sz="1200" dirty="0">
                <a:ea typeface="Open Sans" panose="020B0606030504020204" pitchFamily="34" charset="0"/>
                <a:cs typeface="Open Sans" panose="020B0606030504020204" pitchFamily="34" charset="0"/>
              </a:rPr>
              <a:t>&amp; Co was founded on 1 December 1972.  Originally, the firm was located in Ripley but the team moved to an office in Farnham in May 1974 where we continue to be based, although in a much bigger building!  Over the years we have grown and we now have six partners and 75 </a:t>
            </a:r>
            <a:r>
              <a:rPr lang="en-GB" sz="1200" dirty="0" smtClean="0">
                <a:ea typeface="Open Sans" panose="020B0606030504020204" pitchFamily="34" charset="0"/>
                <a:cs typeface="Open Sans" panose="020B0606030504020204" pitchFamily="34" charset="0"/>
              </a:rPr>
              <a:t>staff.</a:t>
            </a:r>
          </a:p>
          <a:p>
            <a:endParaRPr lang="en-GB" sz="1200" dirty="0">
              <a:ea typeface="Open Sans" panose="020B0606030504020204" pitchFamily="34" charset="0"/>
              <a:cs typeface="Open Sans" panose="020B0606030504020204" pitchFamily="34" charset="0"/>
            </a:endParaRPr>
          </a:p>
          <a:p>
            <a:r>
              <a:rPr lang="en-GB" sz="1200" dirty="0" smtClean="0">
                <a:ea typeface="Open Sans" panose="020B0606030504020204" pitchFamily="34" charset="0"/>
                <a:cs typeface="Open Sans" panose="020B0606030504020204" pitchFamily="34" charset="0"/>
              </a:rPr>
              <a:t>We are particularly proud of our tax </a:t>
            </a:r>
            <a:r>
              <a:rPr lang="en-GB" sz="1200" dirty="0" smtClean="0">
                <a:ea typeface="Open Sans" panose="020B0606030504020204" pitchFamily="34" charset="0"/>
                <a:cs typeface="Open Sans" panose="020B0606030504020204" pitchFamily="34" charset="0"/>
              </a:rPr>
              <a:t>team, which covers </a:t>
            </a:r>
            <a:r>
              <a:rPr lang="en-GB" sz="1200" dirty="0" smtClean="0">
                <a:ea typeface="Open Sans" panose="020B0606030504020204" pitchFamily="34" charset="0"/>
                <a:cs typeface="Open Sans" panose="020B0606030504020204" pitchFamily="34" charset="0"/>
              </a:rPr>
              <a:t>personal, business </a:t>
            </a:r>
            <a:r>
              <a:rPr lang="en-GB" sz="1200" dirty="0" smtClean="0">
                <a:ea typeface="Open Sans" panose="020B0606030504020204" pitchFamily="34" charset="0"/>
                <a:cs typeface="Open Sans" panose="020B0606030504020204" pitchFamily="34" charset="0"/>
              </a:rPr>
              <a:t>and </a:t>
            </a:r>
            <a:r>
              <a:rPr lang="en-GB" sz="1200" dirty="0" smtClean="0">
                <a:ea typeface="Open Sans" panose="020B0606030504020204" pitchFamily="34" charset="0"/>
                <a:cs typeface="Open Sans" panose="020B0606030504020204" pitchFamily="34" charset="0"/>
              </a:rPr>
              <a:t>corporate taxes. </a:t>
            </a:r>
            <a:r>
              <a:rPr lang="en-GB" sz="1200" dirty="0" smtClean="0">
                <a:ea typeface="Open Sans" panose="020B0606030504020204" pitchFamily="34" charset="0"/>
                <a:cs typeface="Open Sans" panose="020B0606030504020204" pitchFamily="34" charset="0"/>
              </a:rPr>
              <a:t>We maintain a practical approach and no </a:t>
            </a:r>
            <a:r>
              <a:rPr lang="en-GB" sz="1200" dirty="0" smtClean="0">
                <a:ea typeface="Open Sans" panose="020B0606030504020204" pitchFamily="34" charset="0"/>
                <a:cs typeface="Open Sans" panose="020B0606030504020204" pitchFamily="34" charset="0"/>
              </a:rPr>
              <a:t>job is too big or too small!</a:t>
            </a:r>
          </a:p>
          <a:p>
            <a:endParaRPr lang="en-GB" sz="1200" dirty="0" smtClean="0">
              <a:ea typeface="Open Sans" panose="020B0606030504020204" pitchFamily="34" charset="0"/>
              <a:cs typeface="Open Sans" panose="020B0606030504020204" pitchFamily="34" charset="0"/>
            </a:endParaRPr>
          </a:p>
          <a:p>
            <a:r>
              <a:rPr lang="en-GB" sz="1200" dirty="0" smtClean="0">
                <a:ea typeface="Open Sans" panose="020B0606030504020204" pitchFamily="34" charset="0"/>
                <a:cs typeface="Open Sans" panose="020B0606030504020204" pitchFamily="34" charset="0"/>
              </a:rPr>
              <a:t>We have over 1,900 personal tax clients and 3,500 companies – a good number of which have property portfolios, </a:t>
            </a:r>
            <a:r>
              <a:rPr lang="en-GB" sz="1200" dirty="0" smtClean="0">
                <a:ea typeface="Open Sans" panose="020B0606030504020204" pitchFamily="34" charset="0"/>
                <a:cs typeface="Open Sans" panose="020B0606030504020204" pitchFamily="34" charset="0"/>
              </a:rPr>
              <a:t>ranging from </a:t>
            </a:r>
            <a:r>
              <a:rPr lang="en-GB" sz="1200" dirty="0" smtClean="0">
                <a:ea typeface="Open Sans" panose="020B0606030504020204" pitchFamily="34" charset="0"/>
                <a:cs typeface="Open Sans" panose="020B0606030504020204" pitchFamily="34" charset="0"/>
              </a:rPr>
              <a:t>1 </a:t>
            </a:r>
            <a:r>
              <a:rPr lang="en-GB" sz="1200" dirty="0" smtClean="0">
                <a:ea typeface="Open Sans" panose="020B0606030504020204" pitchFamily="34" charset="0"/>
                <a:cs typeface="Open Sans" panose="020B0606030504020204" pitchFamily="34" charset="0"/>
              </a:rPr>
              <a:t>to in excess of</a:t>
            </a:r>
            <a:r>
              <a:rPr lang="en-GB" sz="1200" dirty="0" smtClean="0">
                <a:ea typeface="Open Sans" panose="020B0606030504020204" pitchFamily="34" charset="0"/>
                <a:cs typeface="Open Sans" panose="020B0606030504020204" pitchFamily="34" charset="0"/>
              </a:rPr>
              <a:t> </a:t>
            </a:r>
            <a:r>
              <a:rPr lang="en-GB" sz="1200" dirty="0" smtClean="0">
                <a:ea typeface="Open Sans" panose="020B0606030504020204" pitchFamily="34" charset="0"/>
                <a:cs typeface="Open Sans" panose="020B0606030504020204" pitchFamily="34" charset="0"/>
              </a:rPr>
              <a:t>20 properties!</a:t>
            </a:r>
          </a:p>
          <a:p>
            <a:endParaRPr lang="en-GB" sz="1200" dirty="0">
              <a:ea typeface="Open Sans" panose="020B0606030504020204" pitchFamily="34" charset="0"/>
              <a:cs typeface="Open Sans" panose="020B0606030504020204" pitchFamily="34" charset="0"/>
            </a:endParaRPr>
          </a:p>
          <a:p>
            <a:r>
              <a:rPr lang="en-GB" sz="1200" dirty="0" smtClean="0">
                <a:ea typeface="Open Sans" panose="020B0606030504020204" pitchFamily="34" charset="0"/>
                <a:cs typeface="Open Sans" panose="020B0606030504020204" pitchFamily="34" charset="0"/>
              </a:rPr>
              <a:t>I </a:t>
            </a:r>
            <a:r>
              <a:rPr lang="en-GB" sz="1200" dirty="0" smtClean="0">
                <a:ea typeface="Open Sans" panose="020B0606030504020204" pitchFamily="34" charset="0"/>
                <a:cs typeface="Open Sans" panose="020B0606030504020204" pitchFamily="34" charset="0"/>
              </a:rPr>
              <a:t>have been at Wise &amp; Co </a:t>
            </a:r>
            <a:r>
              <a:rPr lang="en-GB" sz="1200" dirty="0" smtClean="0">
                <a:ea typeface="Open Sans" panose="020B0606030504020204" pitchFamily="34" charset="0"/>
                <a:cs typeface="Open Sans" panose="020B0606030504020204" pitchFamily="34" charset="0"/>
              </a:rPr>
              <a:t>for over</a:t>
            </a:r>
            <a:r>
              <a:rPr lang="en-GB" sz="1200" dirty="0" smtClean="0">
                <a:ea typeface="Open Sans" panose="020B0606030504020204" pitchFamily="34" charset="0"/>
                <a:cs typeface="Open Sans" panose="020B0606030504020204" pitchFamily="34" charset="0"/>
              </a:rPr>
              <a:t> </a:t>
            </a:r>
            <a:r>
              <a:rPr lang="en-GB" sz="1200" dirty="0" smtClean="0">
                <a:ea typeface="Open Sans" panose="020B0606030504020204" pitchFamily="34" charset="0"/>
                <a:cs typeface="Open Sans" panose="020B0606030504020204" pitchFamily="34" charset="0"/>
              </a:rPr>
              <a:t>15 years and enjoy the different cases and challenges that we </a:t>
            </a:r>
            <a:r>
              <a:rPr lang="en-GB" sz="1200" dirty="0" smtClean="0">
                <a:ea typeface="Open Sans" panose="020B0606030504020204" pitchFamily="34" charset="0"/>
                <a:cs typeface="Open Sans" panose="020B0606030504020204" pitchFamily="34" charset="0"/>
              </a:rPr>
              <a:t>see on a daily basis.</a:t>
            </a:r>
            <a:endParaRPr lang="en-GB" sz="1200" dirty="0">
              <a:ea typeface="Open Sans" panose="020B0606030504020204" pitchFamily="34" charset="0"/>
              <a:cs typeface="Open Sans" panose="020B0606030504020204" pitchFamily="34" charset="0"/>
            </a:endParaRPr>
          </a:p>
        </p:txBody>
      </p:sp>
      <p:pic>
        <p:nvPicPr>
          <p:cNvPr id="10" name="Graphic 23">
            <a:extLst>
              <a:ext uri="{FF2B5EF4-FFF2-40B4-BE49-F238E27FC236}">
                <a16:creationId xmlns:a16="http://schemas.microsoft.com/office/drawing/2014/main" xmlns="" id="{F540B49A-153B-40B5-8DEC-B15EA44BA0C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flipH="1">
            <a:off x="6989585" y="2945846"/>
            <a:ext cx="2433990" cy="2433990"/>
          </a:xfrm>
          <a:prstGeom prst="rect">
            <a:avLst/>
          </a:prstGeom>
        </p:spPr>
      </p:pic>
    </p:spTree>
    <p:extLst>
      <p:ext uri="{BB962C8B-B14F-4D97-AF65-F5344CB8AC3E}">
        <p14:creationId xmlns:p14="http://schemas.microsoft.com/office/powerpoint/2010/main" val="855046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t>Confidential</a:t>
            </a:r>
            <a:endParaRPr lang="en-GB" dirty="0"/>
          </a:p>
        </p:txBody>
      </p:sp>
      <p:sp>
        <p:nvSpPr>
          <p:cNvPr id="6" name="Slide Number Placeholder 5"/>
          <p:cNvSpPr>
            <a:spLocks noGrp="1"/>
          </p:cNvSpPr>
          <p:nvPr>
            <p:ph type="sldNum" sz="quarter" idx="12"/>
          </p:nvPr>
        </p:nvSpPr>
        <p:spPr/>
        <p:txBody>
          <a:bodyPr/>
          <a:lstStyle/>
          <a:p>
            <a:fld id="{7A624F14-6860-4667-AB17-9C86E18C3446}" type="slidenum">
              <a:rPr lang="en-GB" smtClean="0"/>
              <a:pPr/>
              <a:t>3</a:t>
            </a:fld>
            <a:endParaRPr lang="en-GB" dirty="0"/>
          </a:p>
        </p:txBody>
      </p:sp>
      <p:sp>
        <p:nvSpPr>
          <p:cNvPr id="8" name="Title 1">
            <a:extLst>
              <a:ext uri="{FF2B5EF4-FFF2-40B4-BE49-F238E27FC236}">
                <a16:creationId xmlns="" xmlns:a16="http://schemas.microsoft.com/office/drawing/2014/main" id="{F6F917E2-E817-4BFF-B715-AA8882858B96}"/>
              </a:ext>
            </a:extLst>
          </p:cNvPr>
          <p:cNvSpPr>
            <a:spLocks noGrp="1"/>
          </p:cNvSpPr>
          <p:nvPr>
            <p:ph type="title"/>
          </p:nvPr>
        </p:nvSpPr>
        <p:spPr>
          <a:xfrm>
            <a:off x="488950" y="225426"/>
            <a:ext cx="6938393" cy="947850"/>
          </a:xfrm>
        </p:spPr>
        <p:txBody>
          <a:bodyPr anchor="t">
            <a:normAutofit/>
          </a:bodyPr>
          <a:lstStyle/>
          <a:p>
            <a:pPr>
              <a:spcBef>
                <a:spcPts val="600"/>
              </a:spcBef>
            </a:pPr>
            <a:r>
              <a:rPr lang="en-GB" dirty="0" smtClean="0"/>
              <a:t>Tax Tips for Residential Landlords</a:t>
            </a:r>
            <a:br>
              <a:rPr lang="en-GB" dirty="0" smtClean="0"/>
            </a:br>
            <a:r>
              <a:rPr lang="en-GB" dirty="0" smtClean="0"/>
              <a:t>Allowable Expenses</a:t>
            </a:r>
            <a:r>
              <a:rPr lang="en-GB" dirty="0"/>
              <a:t/>
            </a:r>
            <a:br>
              <a:rPr lang="en-GB" dirty="0"/>
            </a:br>
            <a:endParaRPr lang="en-GB" b="0" dirty="0"/>
          </a:p>
        </p:txBody>
      </p:sp>
      <p:sp>
        <p:nvSpPr>
          <p:cNvPr id="18" name="Rectangle 17">
            <a:extLst>
              <a:ext uri="{FF2B5EF4-FFF2-40B4-BE49-F238E27FC236}">
                <a16:creationId xmlns:a16="http://schemas.microsoft.com/office/drawing/2014/main" xmlns="" id="{97F225D5-E526-43E9-99FC-41F5868F33B6}"/>
              </a:ext>
            </a:extLst>
          </p:cNvPr>
          <p:cNvSpPr/>
          <p:nvPr/>
        </p:nvSpPr>
        <p:spPr>
          <a:xfrm>
            <a:off x="1097281" y="3369530"/>
            <a:ext cx="2304000" cy="1800493"/>
          </a:xfrm>
          <a:prstGeom prst="rect">
            <a:avLst/>
          </a:prstGeom>
        </p:spPr>
        <p:txBody>
          <a:bodyPr wrap="square">
            <a:spAutoFit/>
          </a:bodyPr>
          <a:lstStyle/>
          <a:p>
            <a:pPr fontAlgn="t">
              <a:spcAft>
                <a:spcPts val="600"/>
              </a:spcAft>
            </a:pPr>
            <a:r>
              <a:rPr lang="en-GB" sz="1200" b="1" dirty="0" smtClean="0">
                <a:solidFill>
                  <a:srgbClr val="7030A0"/>
                </a:solidFill>
                <a:latin typeface="+mj-lt"/>
                <a:ea typeface="Verdana" panose="020B0604030504040204" pitchFamily="34" charset="0"/>
                <a:cs typeface="Verdana" panose="020B0604030504040204" pitchFamily="34" charset="0"/>
              </a:rPr>
              <a:t>Repairs and maintenance</a:t>
            </a:r>
            <a:endParaRPr lang="en-GB" sz="1200" b="1" dirty="0">
              <a:latin typeface="+mj-lt"/>
              <a:ea typeface="Verdana" panose="020B0604030504040204" pitchFamily="34" charset="0"/>
              <a:cs typeface="Verdana" panose="020B0604030504040204" pitchFamily="34" charset="0"/>
            </a:endParaRPr>
          </a:p>
          <a:p>
            <a:pPr fontAlgn="t">
              <a:spcAft>
                <a:spcPts val="600"/>
              </a:spcAft>
            </a:pPr>
            <a:r>
              <a:rPr lang="en-GB" sz="1200" dirty="0" smtClean="0">
                <a:solidFill>
                  <a:schemeClr val="tx2"/>
                </a:solidFill>
                <a:latin typeface="+mj-lt"/>
                <a:ea typeface="Verdana" panose="020B0604030504040204" pitchFamily="34" charset="0"/>
                <a:cs typeface="Verdana" panose="020B0604030504040204" pitchFamily="34" charset="0"/>
              </a:rPr>
              <a:t>Watch out for capital costs v revenue</a:t>
            </a:r>
          </a:p>
          <a:p>
            <a:pPr fontAlgn="t">
              <a:spcAft>
                <a:spcPts val="600"/>
              </a:spcAft>
            </a:pPr>
            <a:r>
              <a:rPr lang="en-GB" sz="1200" dirty="0" smtClean="0">
                <a:solidFill>
                  <a:schemeClr val="tx2"/>
                </a:solidFill>
                <a:latin typeface="+mj-lt"/>
                <a:ea typeface="Verdana" panose="020B0604030504040204" pitchFamily="34" charset="0"/>
                <a:cs typeface="Verdana" panose="020B0604030504040204" pitchFamily="34" charset="0"/>
              </a:rPr>
              <a:t>Maintenance before property is let – may be personal and not allowed </a:t>
            </a:r>
          </a:p>
          <a:p>
            <a:pPr fontAlgn="t">
              <a:spcAft>
                <a:spcPts val="600"/>
              </a:spcAft>
            </a:pPr>
            <a:r>
              <a:rPr lang="en-GB" sz="1200" dirty="0" smtClean="0">
                <a:solidFill>
                  <a:schemeClr val="tx2"/>
                </a:solidFill>
                <a:latin typeface="+mj-lt"/>
                <a:ea typeface="Verdana" panose="020B0604030504040204" pitchFamily="34" charset="0"/>
                <a:cs typeface="Verdana" panose="020B0604030504040204" pitchFamily="34" charset="0"/>
              </a:rPr>
              <a:t>Do not forget to include the gas safety certificate cost if applicable</a:t>
            </a:r>
          </a:p>
        </p:txBody>
      </p:sp>
      <p:sp>
        <p:nvSpPr>
          <p:cNvPr id="19" name="Rectangle 18">
            <a:extLst>
              <a:ext uri="{FF2B5EF4-FFF2-40B4-BE49-F238E27FC236}">
                <a16:creationId xmlns:a16="http://schemas.microsoft.com/office/drawing/2014/main" xmlns="" id="{5B2D38CC-1E10-4C11-AE9D-F0313DDAE648}"/>
              </a:ext>
            </a:extLst>
          </p:cNvPr>
          <p:cNvSpPr/>
          <p:nvPr/>
        </p:nvSpPr>
        <p:spPr>
          <a:xfrm>
            <a:off x="3939088" y="3374621"/>
            <a:ext cx="2304000" cy="1354217"/>
          </a:xfrm>
          <a:prstGeom prst="rect">
            <a:avLst/>
          </a:prstGeom>
        </p:spPr>
        <p:txBody>
          <a:bodyPr wrap="square">
            <a:spAutoFit/>
          </a:bodyPr>
          <a:lstStyle/>
          <a:p>
            <a:pPr fontAlgn="t">
              <a:spcAft>
                <a:spcPts val="600"/>
              </a:spcAft>
            </a:pPr>
            <a:r>
              <a:rPr lang="en-GB" sz="1200" b="1" dirty="0" smtClean="0">
                <a:solidFill>
                  <a:srgbClr val="7030A0"/>
                </a:solidFill>
                <a:latin typeface="+mj-lt"/>
                <a:ea typeface="Verdana" panose="020B0604030504040204" pitchFamily="34" charset="0"/>
                <a:cs typeface="Verdana" panose="020B0604030504040204" pitchFamily="34" charset="0"/>
              </a:rPr>
              <a:t>Insurance</a:t>
            </a:r>
            <a:endParaRPr lang="en-GB" sz="1200" b="1" dirty="0">
              <a:solidFill>
                <a:srgbClr val="7030A0"/>
              </a:solidFill>
              <a:latin typeface="+mj-lt"/>
              <a:ea typeface="Verdana" panose="020B0604030504040204" pitchFamily="34" charset="0"/>
              <a:cs typeface="Verdana" panose="020B0604030504040204" pitchFamily="34" charset="0"/>
            </a:endParaRPr>
          </a:p>
          <a:p>
            <a:pPr fontAlgn="t">
              <a:spcAft>
                <a:spcPts val="600"/>
              </a:spcAft>
            </a:pPr>
            <a:r>
              <a:rPr lang="en-GB" sz="1200" dirty="0" smtClean="0">
                <a:solidFill>
                  <a:schemeClr val="tx2"/>
                </a:solidFill>
                <a:latin typeface="+mj-lt"/>
                <a:ea typeface="Verdana" panose="020B0604030504040204" pitchFamily="34" charset="0"/>
                <a:cs typeface="Verdana" panose="020B0604030504040204" pitchFamily="34" charset="0"/>
              </a:rPr>
              <a:t>Remember this will be both buildings and/or contents if letting furnished</a:t>
            </a:r>
          </a:p>
          <a:p>
            <a:pPr fontAlgn="t">
              <a:spcAft>
                <a:spcPts val="600"/>
              </a:spcAft>
            </a:pPr>
            <a:r>
              <a:rPr lang="en-GB" sz="1200" dirty="0" smtClean="0">
                <a:solidFill>
                  <a:schemeClr val="tx2"/>
                </a:solidFill>
                <a:latin typeface="+mj-lt"/>
                <a:ea typeface="Verdana" panose="020B0604030504040204" pitchFamily="34" charset="0"/>
                <a:cs typeface="Verdana" panose="020B0604030504040204" pitchFamily="34" charset="0"/>
              </a:rPr>
              <a:t>Landlord insurance is also allowable </a:t>
            </a:r>
          </a:p>
        </p:txBody>
      </p:sp>
      <p:sp>
        <p:nvSpPr>
          <p:cNvPr id="20" name="Rectangle 19">
            <a:extLst>
              <a:ext uri="{FF2B5EF4-FFF2-40B4-BE49-F238E27FC236}">
                <a16:creationId xmlns:a16="http://schemas.microsoft.com/office/drawing/2014/main" xmlns="" id="{BBB5E0FE-72A4-4619-87EC-D799A540A610}"/>
              </a:ext>
            </a:extLst>
          </p:cNvPr>
          <p:cNvSpPr/>
          <p:nvPr/>
        </p:nvSpPr>
        <p:spPr>
          <a:xfrm>
            <a:off x="6523037" y="3369530"/>
            <a:ext cx="2304000" cy="984885"/>
          </a:xfrm>
          <a:prstGeom prst="rect">
            <a:avLst/>
          </a:prstGeom>
        </p:spPr>
        <p:txBody>
          <a:bodyPr wrap="square">
            <a:spAutoFit/>
          </a:bodyPr>
          <a:lstStyle/>
          <a:p>
            <a:pPr fontAlgn="t">
              <a:spcAft>
                <a:spcPts val="600"/>
              </a:spcAft>
            </a:pPr>
            <a:r>
              <a:rPr lang="en-GB" sz="1200" b="1" dirty="0" smtClean="0">
                <a:solidFill>
                  <a:srgbClr val="7030A0"/>
                </a:solidFill>
                <a:latin typeface="+mj-lt"/>
                <a:ea typeface="Verdana" panose="020B0604030504040204" pitchFamily="34" charset="0"/>
                <a:cs typeface="Verdana" panose="020B0604030504040204" pitchFamily="34" charset="0"/>
              </a:rPr>
              <a:t>Rent, rates and council tax </a:t>
            </a:r>
            <a:endParaRPr lang="en-GB" sz="1200" b="1" dirty="0">
              <a:solidFill>
                <a:srgbClr val="7030A0"/>
              </a:solidFill>
              <a:latin typeface="+mj-lt"/>
              <a:ea typeface="Verdana" panose="020B0604030504040204" pitchFamily="34" charset="0"/>
              <a:cs typeface="Verdana" panose="020B0604030504040204" pitchFamily="34" charset="0"/>
            </a:endParaRPr>
          </a:p>
          <a:p>
            <a:pPr fontAlgn="t">
              <a:spcAft>
                <a:spcPts val="600"/>
              </a:spcAft>
            </a:pPr>
            <a:r>
              <a:rPr lang="en-GB" sz="1200" dirty="0" smtClean="0">
                <a:solidFill>
                  <a:schemeClr val="tx2"/>
                </a:solidFill>
                <a:latin typeface="+mj-lt"/>
                <a:ea typeface="Verdana" panose="020B0604030504040204" pitchFamily="34" charset="0"/>
                <a:cs typeface="Verdana" panose="020B0604030504040204" pitchFamily="34" charset="0"/>
              </a:rPr>
              <a:t>Ground rent (generally flats only)</a:t>
            </a:r>
          </a:p>
          <a:p>
            <a:pPr fontAlgn="t">
              <a:spcAft>
                <a:spcPts val="600"/>
              </a:spcAft>
            </a:pPr>
            <a:r>
              <a:rPr lang="en-GB" sz="1200" dirty="0" smtClean="0">
                <a:solidFill>
                  <a:schemeClr val="tx2"/>
                </a:solidFill>
                <a:latin typeface="+mj-lt"/>
                <a:ea typeface="Verdana" panose="020B0604030504040204" pitchFamily="34" charset="0"/>
                <a:cs typeface="Verdana" panose="020B0604030504040204" pitchFamily="34" charset="0"/>
              </a:rPr>
              <a:t>Council tax and rates – tenant responsibility but empty periods</a:t>
            </a:r>
            <a:endParaRPr lang="en-GB" sz="1200" dirty="0">
              <a:solidFill>
                <a:schemeClr val="tx2"/>
              </a:solidFill>
              <a:latin typeface="+mj-lt"/>
              <a:ea typeface="Verdana" panose="020B0604030504040204" pitchFamily="34" charset="0"/>
              <a:cs typeface="Verdana" panose="020B0604030504040204" pitchFamily="34" charset="0"/>
            </a:endParaRPr>
          </a:p>
        </p:txBody>
      </p:sp>
      <p:grpSp>
        <p:nvGrpSpPr>
          <p:cNvPr id="21" name="Group 20">
            <a:extLst>
              <a:ext uri="{FF2B5EF4-FFF2-40B4-BE49-F238E27FC236}">
                <a16:creationId xmlns:a16="http://schemas.microsoft.com/office/drawing/2014/main" xmlns="" id="{3CE7EBBE-9F36-4BB3-92DE-E55181B88184}"/>
              </a:ext>
            </a:extLst>
          </p:cNvPr>
          <p:cNvGrpSpPr/>
          <p:nvPr/>
        </p:nvGrpSpPr>
        <p:grpSpPr>
          <a:xfrm>
            <a:off x="3055952" y="2533449"/>
            <a:ext cx="369124" cy="369124"/>
            <a:chOff x="4826775" y="3302775"/>
            <a:chExt cx="552450" cy="552450"/>
          </a:xfrm>
        </p:grpSpPr>
        <p:pic>
          <p:nvPicPr>
            <p:cNvPr id="22" name="Graphic 19">
              <a:extLst>
                <a:ext uri="{FF2B5EF4-FFF2-40B4-BE49-F238E27FC236}">
                  <a16:creationId xmlns:a16="http://schemas.microsoft.com/office/drawing/2014/main" xmlns="" id="{795EAF90-EB30-4D15-8C09-5B87956BD77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826775" y="3302775"/>
              <a:ext cx="552450" cy="552450"/>
            </a:xfrm>
            <a:prstGeom prst="rect">
              <a:avLst/>
            </a:prstGeom>
          </p:spPr>
        </p:pic>
        <p:pic>
          <p:nvPicPr>
            <p:cNvPr id="23" name="Graphic 20">
              <a:extLst>
                <a:ext uri="{FF2B5EF4-FFF2-40B4-BE49-F238E27FC236}">
                  <a16:creationId xmlns:a16="http://schemas.microsoft.com/office/drawing/2014/main" xmlns="" id="{D79CDFEF-6C7A-42B0-B879-6D29D9F59ED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988700" y="3464700"/>
              <a:ext cx="228600" cy="228600"/>
            </a:xfrm>
            <a:prstGeom prst="rect">
              <a:avLst/>
            </a:prstGeom>
          </p:spPr>
        </p:pic>
      </p:grpSp>
      <p:grpSp>
        <p:nvGrpSpPr>
          <p:cNvPr id="24" name="Group 23">
            <a:extLst>
              <a:ext uri="{FF2B5EF4-FFF2-40B4-BE49-F238E27FC236}">
                <a16:creationId xmlns:a16="http://schemas.microsoft.com/office/drawing/2014/main" xmlns="" id="{8240484B-13EA-43C3-B173-3649C0D9ADF7}"/>
              </a:ext>
            </a:extLst>
          </p:cNvPr>
          <p:cNvGrpSpPr/>
          <p:nvPr/>
        </p:nvGrpSpPr>
        <p:grpSpPr>
          <a:xfrm>
            <a:off x="5848944" y="2533449"/>
            <a:ext cx="369124" cy="369124"/>
            <a:chOff x="4826775" y="3302775"/>
            <a:chExt cx="552450" cy="552450"/>
          </a:xfrm>
        </p:grpSpPr>
        <p:pic>
          <p:nvPicPr>
            <p:cNvPr id="25" name="Graphic 25">
              <a:extLst>
                <a:ext uri="{FF2B5EF4-FFF2-40B4-BE49-F238E27FC236}">
                  <a16:creationId xmlns:a16="http://schemas.microsoft.com/office/drawing/2014/main" xmlns="" id="{57D925F7-7588-43A3-AF82-89C58FF3414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826775" y="3302775"/>
              <a:ext cx="552450" cy="552450"/>
            </a:xfrm>
            <a:prstGeom prst="rect">
              <a:avLst/>
            </a:prstGeom>
          </p:spPr>
        </p:pic>
        <p:pic>
          <p:nvPicPr>
            <p:cNvPr id="26" name="Graphic 26">
              <a:extLst>
                <a:ext uri="{FF2B5EF4-FFF2-40B4-BE49-F238E27FC236}">
                  <a16:creationId xmlns:a16="http://schemas.microsoft.com/office/drawing/2014/main" xmlns="" id="{BE444AD1-3B6F-44E4-A8C2-BB0C56D8F07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988700" y="3464700"/>
              <a:ext cx="228600" cy="228600"/>
            </a:xfrm>
            <a:prstGeom prst="rect">
              <a:avLst/>
            </a:prstGeom>
          </p:spPr>
        </p:pic>
      </p:grpSp>
      <p:pic>
        <p:nvPicPr>
          <p:cNvPr id="27" name="Graphic 35">
            <a:extLst>
              <a:ext uri="{FF2B5EF4-FFF2-40B4-BE49-F238E27FC236}">
                <a16:creationId xmlns:a16="http://schemas.microsoft.com/office/drawing/2014/main" xmlns="" id="{67980333-D2DE-4C8B-9ED8-DD63B8A3C01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6206118" y="1863702"/>
            <a:ext cx="2436166" cy="1392095"/>
          </a:xfrm>
          <a:prstGeom prst="rect">
            <a:avLst/>
          </a:prstGeom>
        </p:spPr>
      </p:pic>
      <p:pic>
        <p:nvPicPr>
          <p:cNvPr id="28" name="Graphic 36">
            <a:extLst>
              <a:ext uri="{FF2B5EF4-FFF2-40B4-BE49-F238E27FC236}">
                <a16:creationId xmlns:a16="http://schemas.microsoft.com/office/drawing/2014/main" xmlns="" id="{A01B0FFB-AC5E-4CAD-A48E-BA23B940408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3939089" y="1695588"/>
            <a:ext cx="1601101" cy="1451568"/>
          </a:xfrm>
          <a:prstGeom prst="rect">
            <a:avLst/>
          </a:prstGeom>
        </p:spPr>
      </p:pic>
      <p:pic>
        <p:nvPicPr>
          <p:cNvPr id="29" name="Graphic 37">
            <a:extLst>
              <a:ext uri="{FF2B5EF4-FFF2-40B4-BE49-F238E27FC236}">
                <a16:creationId xmlns:a16="http://schemas.microsoft.com/office/drawing/2014/main" xmlns="" id="{51764EE7-3DE0-4B81-B0FF-877AC5B8DF65}"/>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934720" y="2009823"/>
            <a:ext cx="2013040" cy="1150308"/>
          </a:xfrm>
          <a:prstGeom prst="rect">
            <a:avLst/>
          </a:prstGeom>
        </p:spPr>
      </p:pic>
    </p:spTree>
    <p:extLst>
      <p:ext uri="{BB962C8B-B14F-4D97-AF65-F5344CB8AC3E}">
        <p14:creationId xmlns:p14="http://schemas.microsoft.com/office/powerpoint/2010/main" val="440807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t>Confidential</a:t>
            </a:r>
            <a:endParaRPr lang="en-GB" dirty="0"/>
          </a:p>
        </p:txBody>
      </p:sp>
      <p:sp>
        <p:nvSpPr>
          <p:cNvPr id="6" name="Slide Number Placeholder 5"/>
          <p:cNvSpPr>
            <a:spLocks noGrp="1"/>
          </p:cNvSpPr>
          <p:nvPr>
            <p:ph type="sldNum" sz="quarter" idx="12"/>
          </p:nvPr>
        </p:nvSpPr>
        <p:spPr/>
        <p:txBody>
          <a:bodyPr/>
          <a:lstStyle/>
          <a:p>
            <a:fld id="{7A624F14-6860-4667-AB17-9C86E18C3446}" type="slidenum">
              <a:rPr lang="en-GB" smtClean="0"/>
              <a:pPr/>
              <a:t>4</a:t>
            </a:fld>
            <a:endParaRPr lang="en-GB" dirty="0"/>
          </a:p>
        </p:txBody>
      </p:sp>
      <p:sp>
        <p:nvSpPr>
          <p:cNvPr id="8" name="Title 1">
            <a:extLst>
              <a:ext uri="{FF2B5EF4-FFF2-40B4-BE49-F238E27FC236}">
                <a16:creationId xmlns="" xmlns:a16="http://schemas.microsoft.com/office/drawing/2014/main" id="{F6F917E2-E817-4BFF-B715-AA8882858B96}"/>
              </a:ext>
            </a:extLst>
          </p:cNvPr>
          <p:cNvSpPr>
            <a:spLocks noGrp="1"/>
          </p:cNvSpPr>
          <p:nvPr>
            <p:ph type="title"/>
          </p:nvPr>
        </p:nvSpPr>
        <p:spPr>
          <a:xfrm>
            <a:off x="488950" y="225426"/>
            <a:ext cx="6938393" cy="947850"/>
          </a:xfrm>
        </p:spPr>
        <p:txBody>
          <a:bodyPr anchor="t">
            <a:normAutofit/>
          </a:bodyPr>
          <a:lstStyle/>
          <a:p>
            <a:pPr>
              <a:spcBef>
                <a:spcPts val="600"/>
              </a:spcBef>
            </a:pPr>
            <a:r>
              <a:rPr lang="en-GB" dirty="0" smtClean="0"/>
              <a:t>Tax Tips for Residential Landlords</a:t>
            </a:r>
            <a:br>
              <a:rPr lang="en-GB" dirty="0" smtClean="0"/>
            </a:br>
            <a:r>
              <a:rPr lang="en-GB" dirty="0" smtClean="0"/>
              <a:t>Allowable Expenses</a:t>
            </a:r>
            <a:r>
              <a:rPr lang="en-GB" dirty="0"/>
              <a:t/>
            </a:r>
            <a:br>
              <a:rPr lang="en-GB" dirty="0"/>
            </a:br>
            <a:endParaRPr lang="en-GB" b="0" dirty="0"/>
          </a:p>
        </p:txBody>
      </p:sp>
      <p:sp>
        <p:nvSpPr>
          <p:cNvPr id="18" name="Rectangle 17">
            <a:extLst>
              <a:ext uri="{FF2B5EF4-FFF2-40B4-BE49-F238E27FC236}">
                <a16:creationId xmlns:a16="http://schemas.microsoft.com/office/drawing/2014/main" xmlns="" id="{97F225D5-E526-43E9-99FC-41F5868F33B6}"/>
              </a:ext>
            </a:extLst>
          </p:cNvPr>
          <p:cNvSpPr/>
          <p:nvPr/>
        </p:nvSpPr>
        <p:spPr>
          <a:xfrm>
            <a:off x="1097281" y="3369530"/>
            <a:ext cx="2304000" cy="2539157"/>
          </a:xfrm>
          <a:prstGeom prst="rect">
            <a:avLst/>
          </a:prstGeom>
        </p:spPr>
        <p:txBody>
          <a:bodyPr wrap="square">
            <a:spAutoFit/>
          </a:bodyPr>
          <a:lstStyle/>
          <a:p>
            <a:pPr fontAlgn="t">
              <a:spcAft>
                <a:spcPts val="600"/>
              </a:spcAft>
            </a:pPr>
            <a:r>
              <a:rPr lang="en-GB" sz="1200" b="1" dirty="0" smtClean="0">
                <a:solidFill>
                  <a:srgbClr val="7030A0"/>
                </a:solidFill>
                <a:latin typeface="+mj-lt"/>
                <a:ea typeface="Verdana" panose="020B0604030504040204" pitchFamily="34" charset="0"/>
                <a:cs typeface="Verdana" panose="020B0604030504040204" pitchFamily="34" charset="0"/>
              </a:rPr>
              <a:t>Legal, accountancy and management fees</a:t>
            </a:r>
            <a:endParaRPr lang="en-GB" sz="1200" b="1" dirty="0">
              <a:latin typeface="+mj-lt"/>
              <a:ea typeface="Verdana" panose="020B0604030504040204" pitchFamily="34" charset="0"/>
              <a:cs typeface="Verdana" panose="020B0604030504040204" pitchFamily="34" charset="0"/>
            </a:endParaRPr>
          </a:p>
          <a:p>
            <a:pPr fontAlgn="t">
              <a:spcAft>
                <a:spcPts val="600"/>
              </a:spcAft>
            </a:pPr>
            <a:r>
              <a:rPr lang="en-GB" sz="1200" dirty="0" smtClean="0">
                <a:solidFill>
                  <a:schemeClr val="tx2"/>
                </a:solidFill>
                <a:latin typeface="+mj-lt"/>
                <a:ea typeface="Verdana" panose="020B0604030504040204" pitchFamily="34" charset="0"/>
                <a:cs typeface="Verdana" panose="020B0604030504040204" pitchFamily="34" charset="0"/>
              </a:rPr>
              <a:t>Legal – remember any acquisition costs not allowable against income (freehold &amp; long leasehold)</a:t>
            </a:r>
          </a:p>
          <a:p>
            <a:pPr fontAlgn="t">
              <a:spcAft>
                <a:spcPts val="600"/>
              </a:spcAft>
            </a:pPr>
            <a:r>
              <a:rPr lang="en-GB" sz="1200" dirty="0" smtClean="0">
                <a:solidFill>
                  <a:schemeClr val="tx2"/>
                </a:solidFill>
                <a:latin typeface="+mj-lt"/>
                <a:ea typeface="Verdana" panose="020B0604030504040204" pitchFamily="34" charset="0"/>
                <a:cs typeface="Verdana" panose="020B0604030504040204" pitchFamily="34" charset="0"/>
              </a:rPr>
              <a:t>Long lease to tenant (&gt;1yr) not allowed but lease renewals are, and any &lt;1yr is fine</a:t>
            </a:r>
          </a:p>
          <a:p>
            <a:pPr fontAlgn="t">
              <a:spcAft>
                <a:spcPts val="600"/>
              </a:spcAft>
            </a:pPr>
            <a:r>
              <a:rPr lang="en-GB" sz="1200" dirty="0" smtClean="0">
                <a:solidFill>
                  <a:schemeClr val="tx2"/>
                </a:solidFill>
                <a:latin typeface="+mj-lt"/>
                <a:ea typeface="Verdana" panose="020B0604030504040204" pitchFamily="34" charset="0"/>
                <a:cs typeface="Verdana" panose="020B0604030504040204" pitchFamily="34" charset="0"/>
              </a:rPr>
              <a:t>Rent collection, management fees, eviction of tenants, accountancy fees</a:t>
            </a:r>
          </a:p>
        </p:txBody>
      </p:sp>
      <p:sp>
        <p:nvSpPr>
          <p:cNvPr id="19" name="Rectangle 18">
            <a:extLst>
              <a:ext uri="{FF2B5EF4-FFF2-40B4-BE49-F238E27FC236}">
                <a16:creationId xmlns:a16="http://schemas.microsoft.com/office/drawing/2014/main" xmlns="" id="{5B2D38CC-1E10-4C11-AE9D-F0313DDAE648}"/>
              </a:ext>
            </a:extLst>
          </p:cNvPr>
          <p:cNvSpPr/>
          <p:nvPr/>
        </p:nvSpPr>
        <p:spPr>
          <a:xfrm>
            <a:off x="3939088" y="3374621"/>
            <a:ext cx="2304000" cy="907941"/>
          </a:xfrm>
          <a:prstGeom prst="rect">
            <a:avLst/>
          </a:prstGeom>
        </p:spPr>
        <p:txBody>
          <a:bodyPr wrap="square">
            <a:spAutoFit/>
          </a:bodyPr>
          <a:lstStyle/>
          <a:p>
            <a:pPr fontAlgn="t">
              <a:spcAft>
                <a:spcPts val="600"/>
              </a:spcAft>
            </a:pPr>
            <a:r>
              <a:rPr lang="en-GB" sz="1200" b="1" dirty="0" smtClean="0">
                <a:solidFill>
                  <a:srgbClr val="7030A0"/>
                </a:solidFill>
                <a:latin typeface="+mj-lt"/>
                <a:ea typeface="Verdana" panose="020B0604030504040204" pitchFamily="34" charset="0"/>
                <a:cs typeface="Verdana" panose="020B0604030504040204" pitchFamily="34" charset="0"/>
              </a:rPr>
              <a:t>Service charges</a:t>
            </a:r>
            <a:endParaRPr lang="en-GB" sz="1200" b="1" dirty="0">
              <a:solidFill>
                <a:srgbClr val="7030A0"/>
              </a:solidFill>
              <a:latin typeface="+mj-lt"/>
              <a:ea typeface="Verdana" panose="020B0604030504040204" pitchFamily="34" charset="0"/>
              <a:cs typeface="Verdana" panose="020B0604030504040204" pitchFamily="34" charset="0"/>
            </a:endParaRPr>
          </a:p>
          <a:p>
            <a:pPr fontAlgn="t">
              <a:spcAft>
                <a:spcPts val="600"/>
              </a:spcAft>
            </a:pPr>
            <a:r>
              <a:rPr lang="en-GB" sz="1200" dirty="0" smtClean="0">
                <a:solidFill>
                  <a:schemeClr val="tx2"/>
                </a:solidFill>
                <a:latin typeface="+mj-lt"/>
                <a:ea typeface="Verdana" panose="020B0604030504040204" pitchFamily="34" charset="0"/>
                <a:cs typeface="Verdana" panose="020B0604030504040204" pitchFamily="34" charset="0"/>
              </a:rPr>
              <a:t>Any costs you pay relating to electricity, gas, water, television license, telephone etc. </a:t>
            </a:r>
          </a:p>
        </p:txBody>
      </p:sp>
      <p:sp>
        <p:nvSpPr>
          <p:cNvPr id="20" name="Rectangle 19">
            <a:extLst>
              <a:ext uri="{FF2B5EF4-FFF2-40B4-BE49-F238E27FC236}">
                <a16:creationId xmlns:a16="http://schemas.microsoft.com/office/drawing/2014/main" xmlns="" id="{BBB5E0FE-72A4-4619-87EC-D799A540A610}"/>
              </a:ext>
            </a:extLst>
          </p:cNvPr>
          <p:cNvSpPr/>
          <p:nvPr/>
        </p:nvSpPr>
        <p:spPr>
          <a:xfrm>
            <a:off x="6523037" y="3369530"/>
            <a:ext cx="2304000" cy="2169825"/>
          </a:xfrm>
          <a:prstGeom prst="rect">
            <a:avLst/>
          </a:prstGeom>
        </p:spPr>
        <p:txBody>
          <a:bodyPr wrap="square">
            <a:spAutoFit/>
          </a:bodyPr>
          <a:lstStyle/>
          <a:p>
            <a:pPr fontAlgn="t">
              <a:spcAft>
                <a:spcPts val="600"/>
              </a:spcAft>
            </a:pPr>
            <a:r>
              <a:rPr lang="en-GB" sz="1200" b="1" dirty="0" smtClean="0">
                <a:solidFill>
                  <a:srgbClr val="7030A0"/>
                </a:solidFill>
                <a:latin typeface="+mj-lt"/>
                <a:ea typeface="Verdana" panose="020B0604030504040204" pitchFamily="34" charset="0"/>
                <a:cs typeface="Verdana" panose="020B0604030504040204" pitchFamily="34" charset="0"/>
              </a:rPr>
              <a:t>Other costs </a:t>
            </a:r>
            <a:endParaRPr lang="en-GB" sz="1200" b="1" dirty="0">
              <a:solidFill>
                <a:srgbClr val="7030A0"/>
              </a:solidFill>
              <a:latin typeface="+mj-lt"/>
              <a:ea typeface="Verdana" panose="020B0604030504040204" pitchFamily="34" charset="0"/>
              <a:cs typeface="Verdana" panose="020B0604030504040204" pitchFamily="34" charset="0"/>
            </a:endParaRPr>
          </a:p>
          <a:p>
            <a:pPr fontAlgn="t">
              <a:spcAft>
                <a:spcPts val="600"/>
              </a:spcAft>
            </a:pPr>
            <a:r>
              <a:rPr lang="en-GB" sz="1200" dirty="0" smtClean="0">
                <a:solidFill>
                  <a:schemeClr val="tx2"/>
                </a:solidFill>
                <a:latin typeface="+mj-lt"/>
                <a:ea typeface="Verdana" panose="020B0604030504040204" pitchFamily="34" charset="0"/>
                <a:cs typeface="Verdana" panose="020B0604030504040204" pitchFamily="34" charset="0"/>
              </a:rPr>
              <a:t>Travel – if you journey to the property to carry out inspections / maintenance work.</a:t>
            </a:r>
          </a:p>
          <a:p>
            <a:pPr fontAlgn="t">
              <a:spcAft>
                <a:spcPts val="600"/>
              </a:spcAft>
            </a:pPr>
            <a:r>
              <a:rPr lang="en-GB" sz="1200" dirty="0" smtClean="0">
                <a:solidFill>
                  <a:schemeClr val="tx2"/>
                </a:solidFill>
                <a:latin typeface="+mj-lt"/>
                <a:ea typeface="Verdana" panose="020B0604030504040204" pitchFamily="34" charset="0"/>
                <a:cs typeface="Verdana" panose="020B0604030504040204" pitchFamily="34" charset="0"/>
              </a:rPr>
              <a:t>Mileage rates 45p per mile for first 10,000 miles, 25p thereafter (watch dual purpose)</a:t>
            </a:r>
          </a:p>
          <a:p>
            <a:pPr fontAlgn="t">
              <a:spcAft>
                <a:spcPts val="600"/>
              </a:spcAft>
            </a:pPr>
            <a:r>
              <a:rPr lang="en-GB" sz="1200" dirty="0" smtClean="0">
                <a:solidFill>
                  <a:schemeClr val="tx2"/>
                </a:solidFill>
                <a:latin typeface="+mj-lt"/>
                <a:ea typeface="Verdana" panose="020B0604030504040204" pitchFamily="34" charset="0"/>
                <a:cs typeface="Verdana" panose="020B0604030504040204" pitchFamily="34" charset="0"/>
              </a:rPr>
              <a:t>Wages – for cleaner for example.</a:t>
            </a:r>
            <a:r>
              <a:rPr lang="en-GB" sz="1200" dirty="0">
                <a:solidFill>
                  <a:schemeClr val="tx2"/>
                </a:solidFill>
                <a:latin typeface="+mj-lt"/>
                <a:ea typeface="Verdana" panose="020B0604030504040204" pitchFamily="34" charset="0"/>
                <a:cs typeface="Verdana" panose="020B0604030504040204" pitchFamily="34" charset="0"/>
              </a:rPr>
              <a:t> </a:t>
            </a:r>
            <a:r>
              <a:rPr lang="en-GB" sz="1200" dirty="0" smtClean="0">
                <a:solidFill>
                  <a:schemeClr val="tx2"/>
                </a:solidFill>
                <a:latin typeface="+mj-lt"/>
                <a:ea typeface="Verdana" panose="020B0604030504040204" pitchFamily="34" charset="0"/>
                <a:cs typeface="Verdana" panose="020B0604030504040204" pitchFamily="34" charset="0"/>
              </a:rPr>
              <a:t>Watch out for employee status and minimum wage issues </a:t>
            </a:r>
          </a:p>
        </p:txBody>
      </p:sp>
      <p:grpSp>
        <p:nvGrpSpPr>
          <p:cNvPr id="21" name="Group 20">
            <a:extLst>
              <a:ext uri="{FF2B5EF4-FFF2-40B4-BE49-F238E27FC236}">
                <a16:creationId xmlns:a16="http://schemas.microsoft.com/office/drawing/2014/main" xmlns="" id="{3CE7EBBE-9F36-4BB3-92DE-E55181B88184}"/>
              </a:ext>
            </a:extLst>
          </p:cNvPr>
          <p:cNvGrpSpPr/>
          <p:nvPr/>
        </p:nvGrpSpPr>
        <p:grpSpPr>
          <a:xfrm>
            <a:off x="3055952" y="2533449"/>
            <a:ext cx="369124" cy="369124"/>
            <a:chOff x="4826775" y="3302775"/>
            <a:chExt cx="552450" cy="552450"/>
          </a:xfrm>
        </p:grpSpPr>
        <p:pic>
          <p:nvPicPr>
            <p:cNvPr id="22" name="Graphic 19">
              <a:extLst>
                <a:ext uri="{FF2B5EF4-FFF2-40B4-BE49-F238E27FC236}">
                  <a16:creationId xmlns:a16="http://schemas.microsoft.com/office/drawing/2014/main" xmlns="" id="{795EAF90-EB30-4D15-8C09-5B87956BD77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826775" y="3302775"/>
              <a:ext cx="552450" cy="552450"/>
            </a:xfrm>
            <a:prstGeom prst="rect">
              <a:avLst/>
            </a:prstGeom>
          </p:spPr>
        </p:pic>
        <p:pic>
          <p:nvPicPr>
            <p:cNvPr id="23" name="Graphic 20">
              <a:extLst>
                <a:ext uri="{FF2B5EF4-FFF2-40B4-BE49-F238E27FC236}">
                  <a16:creationId xmlns:a16="http://schemas.microsoft.com/office/drawing/2014/main" xmlns="" id="{D79CDFEF-6C7A-42B0-B879-6D29D9F59ED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988700" y="3464700"/>
              <a:ext cx="228600" cy="228600"/>
            </a:xfrm>
            <a:prstGeom prst="rect">
              <a:avLst/>
            </a:prstGeom>
          </p:spPr>
        </p:pic>
      </p:grpSp>
      <p:grpSp>
        <p:nvGrpSpPr>
          <p:cNvPr id="24" name="Group 23">
            <a:extLst>
              <a:ext uri="{FF2B5EF4-FFF2-40B4-BE49-F238E27FC236}">
                <a16:creationId xmlns:a16="http://schemas.microsoft.com/office/drawing/2014/main" xmlns="" id="{8240484B-13EA-43C3-B173-3649C0D9ADF7}"/>
              </a:ext>
            </a:extLst>
          </p:cNvPr>
          <p:cNvGrpSpPr/>
          <p:nvPr/>
        </p:nvGrpSpPr>
        <p:grpSpPr>
          <a:xfrm>
            <a:off x="5848944" y="2533449"/>
            <a:ext cx="369124" cy="369124"/>
            <a:chOff x="4826775" y="3302775"/>
            <a:chExt cx="552450" cy="552450"/>
          </a:xfrm>
        </p:grpSpPr>
        <p:pic>
          <p:nvPicPr>
            <p:cNvPr id="25" name="Graphic 25">
              <a:extLst>
                <a:ext uri="{FF2B5EF4-FFF2-40B4-BE49-F238E27FC236}">
                  <a16:creationId xmlns:a16="http://schemas.microsoft.com/office/drawing/2014/main" xmlns="" id="{57D925F7-7588-43A3-AF82-89C58FF3414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826775" y="3302775"/>
              <a:ext cx="552450" cy="552450"/>
            </a:xfrm>
            <a:prstGeom prst="rect">
              <a:avLst/>
            </a:prstGeom>
          </p:spPr>
        </p:pic>
        <p:pic>
          <p:nvPicPr>
            <p:cNvPr id="26" name="Graphic 26">
              <a:extLst>
                <a:ext uri="{FF2B5EF4-FFF2-40B4-BE49-F238E27FC236}">
                  <a16:creationId xmlns:a16="http://schemas.microsoft.com/office/drawing/2014/main" xmlns="" id="{BE444AD1-3B6F-44E4-A8C2-BB0C56D8F07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988700" y="3464700"/>
              <a:ext cx="228600" cy="228600"/>
            </a:xfrm>
            <a:prstGeom prst="rect">
              <a:avLst/>
            </a:prstGeom>
          </p:spPr>
        </p:pic>
      </p:grpSp>
      <p:pic>
        <p:nvPicPr>
          <p:cNvPr id="31" name="Graphic 44">
            <a:extLst>
              <a:ext uri="{FF2B5EF4-FFF2-40B4-BE49-F238E27FC236}">
                <a16:creationId xmlns:a16="http://schemas.microsoft.com/office/drawing/2014/main" xmlns="" id="{D9DC2FC5-2D36-4131-9494-0FA8C003714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86288" y="1882205"/>
            <a:ext cx="2352940" cy="1344537"/>
          </a:xfrm>
          <a:prstGeom prst="rect">
            <a:avLst/>
          </a:prstGeom>
        </p:spPr>
      </p:pic>
      <p:pic>
        <p:nvPicPr>
          <p:cNvPr id="32" name="Graphic 34">
            <a:extLst>
              <a:ext uri="{FF2B5EF4-FFF2-40B4-BE49-F238E27FC236}">
                <a16:creationId xmlns:a16="http://schemas.microsoft.com/office/drawing/2014/main" xmlns="" id="{A5A74EFD-27CE-4681-B9F0-F742BB3BC11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6624638" y="1882896"/>
            <a:ext cx="1729137" cy="1344537"/>
          </a:xfrm>
          <a:prstGeom prst="rect">
            <a:avLst/>
          </a:prstGeom>
        </p:spPr>
      </p:pic>
      <p:pic>
        <p:nvPicPr>
          <p:cNvPr id="33" name="Graphic 10">
            <a:extLst>
              <a:ext uri="{FF2B5EF4-FFF2-40B4-BE49-F238E27FC236}">
                <a16:creationId xmlns="" xmlns:a16="http://schemas.microsoft.com/office/drawing/2014/main" id="{F11E3115-A00E-4A74-B37D-3373058BE3F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3598713" y="1969372"/>
            <a:ext cx="2200398" cy="1257370"/>
          </a:xfrm>
          <a:prstGeom prst="rect">
            <a:avLst/>
          </a:prstGeom>
        </p:spPr>
      </p:pic>
      <p:sp>
        <p:nvSpPr>
          <p:cNvPr id="34" name="Date Placeholder 2">
            <a:extLst>
              <a:ext uri="{FF2B5EF4-FFF2-40B4-BE49-F238E27FC236}">
                <a16:creationId xmlns="" xmlns:a16="http://schemas.microsoft.com/office/drawing/2014/main" id="{02C7C96B-2030-44FF-AF7A-F66FB5152B44}"/>
              </a:ext>
            </a:extLst>
          </p:cNvPr>
          <p:cNvSpPr>
            <a:spLocks noGrp="1"/>
          </p:cNvSpPr>
          <p:nvPr>
            <p:ph type="dt" sz="half" idx="10"/>
          </p:nvPr>
        </p:nvSpPr>
        <p:spPr>
          <a:xfrm>
            <a:off x="488950" y="6530196"/>
            <a:ext cx="2420938" cy="191281"/>
          </a:xfrm>
        </p:spPr>
        <p:txBody>
          <a:bodyPr/>
          <a:lstStyle/>
          <a:p>
            <a:fld id="{A4C17568-7D2D-40BB-82B0-9805822D1757}" type="datetime1">
              <a:rPr lang="en-GB" smtClean="0"/>
              <a:t>04/06/2019</a:t>
            </a:fld>
            <a:endParaRPr lang="en-GB" dirty="0"/>
          </a:p>
        </p:txBody>
      </p:sp>
    </p:spTree>
    <p:extLst>
      <p:ext uri="{BB962C8B-B14F-4D97-AF65-F5344CB8AC3E}">
        <p14:creationId xmlns:p14="http://schemas.microsoft.com/office/powerpoint/2010/main" val="2541880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42AB4AD5-FB6E-4523-8066-8C3F9963493A}"/>
              </a:ext>
            </a:extLst>
          </p:cNvPr>
          <p:cNvSpPr>
            <a:spLocks noGrp="1"/>
          </p:cNvSpPr>
          <p:nvPr>
            <p:ph type="ftr" sz="quarter" idx="11"/>
          </p:nvPr>
        </p:nvSpPr>
        <p:spPr/>
        <p:txBody>
          <a:bodyPr/>
          <a:lstStyle/>
          <a:p>
            <a:r>
              <a:rPr lang="en-GB" dirty="0"/>
              <a:t>Confidential</a:t>
            </a:r>
          </a:p>
        </p:txBody>
      </p:sp>
      <p:sp>
        <p:nvSpPr>
          <p:cNvPr id="6" name="Slide Number Placeholder 5">
            <a:extLst>
              <a:ext uri="{FF2B5EF4-FFF2-40B4-BE49-F238E27FC236}">
                <a16:creationId xmlns="" xmlns:a16="http://schemas.microsoft.com/office/drawing/2014/main" id="{41EC6AE2-0113-4647-974A-8AF78D06594A}"/>
              </a:ext>
            </a:extLst>
          </p:cNvPr>
          <p:cNvSpPr>
            <a:spLocks noGrp="1"/>
          </p:cNvSpPr>
          <p:nvPr>
            <p:ph type="sldNum" sz="quarter" idx="12"/>
          </p:nvPr>
        </p:nvSpPr>
        <p:spPr/>
        <p:txBody>
          <a:bodyPr/>
          <a:lstStyle/>
          <a:p>
            <a:fld id="{7A624F14-6860-4667-AB17-9C86E18C3446}" type="slidenum">
              <a:rPr lang="en-GB" smtClean="0"/>
              <a:pPr/>
              <a:t>5</a:t>
            </a:fld>
            <a:endParaRPr lang="en-GB" dirty="0"/>
          </a:p>
        </p:txBody>
      </p:sp>
      <p:sp>
        <p:nvSpPr>
          <p:cNvPr id="8" name="Rectangle 7">
            <a:extLst>
              <a:ext uri="{FF2B5EF4-FFF2-40B4-BE49-F238E27FC236}">
                <a16:creationId xmlns="" xmlns:a16="http://schemas.microsoft.com/office/drawing/2014/main" id="{75E71E77-4503-47B5-843D-9DF83542DD4B}"/>
              </a:ext>
            </a:extLst>
          </p:cNvPr>
          <p:cNvSpPr/>
          <p:nvPr/>
        </p:nvSpPr>
        <p:spPr>
          <a:xfrm>
            <a:off x="2970849" y="1647047"/>
            <a:ext cx="6507162" cy="1600438"/>
          </a:xfrm>
          <a:prstGeom prst="rect">
            <a:avLst/>
          </a:prstGeom>
        </p:spPr>
        <p:txBody>
          <a:bodyPr wrap="square">
            <a:spAutoFit/>
          </a:bodyPr>
          <a:lstStyle/>
          <a:p>
            <a:r>
              <a:rPr lang="en-GB" sz="1400" b="1" dirty="0" smtClean="0">
                <a:solidFill>
                  <a:srgbClr val="620BA2"/>
                </a:solidFill>
              </a:rPr>
              <a:t>Mortgage Interest</a:t>
            </a:r>
          </a:p>
          <a:p>
            <a:endParaRPr lang="en-GB" sz="1400" b="1" dirty="0" smtClean="0">
              <a:solidFill>
                <a:srgbClr val="620BA2"/>
              </a:solidFill>
            </a:endParaRPr>
          </a:p>
          <a:p>
            <a:r>
              <a:rPr lang="en-GB" sz="1400" dirty="0" smtClean="0">
                <a:ea typeface="Verdana" panose="020B0604030504040204" pitchFamily="34" charset="0"/>
                <a:cs typeface="Calibri" panose="020F0502020204030204" pitchFamily="34" charset="0"/>
              </a:rPr>
              <a:t>This is probably the largest expense for the majority of landlords.</a:t>
            </a:r>
          </a:p>
          <a:p>
            <a:r>
              <a:rPr lang="en-GB" sz="1400" dirty="0" smtClean="0">
                <a:ea typeface="Verdana" panose="020B0604030504040204" pitchFamily="34" charset="0"/>
                <a:cs typeface="Calibri" panose="020F0502020204030204" pitchFamily="34" charset="0"/>
              </a:rPr>
              <a:t>Historically you have been able to claim all mortgage interest and related finance fees.</a:t>
            </a:r>
          </a:p>
          <a:p>
            <a:r>
              <a:rPr lang="en-GB" sz="1400" dirty="0" smtClean="0">
                <a:ea typeface="Verdana" panose="020B0604030504040204" pitchFamily="34" charset="0"/>
                <a:cs typeface="Calibri" panose="020F0502020204030204" pitchFamily="34" charset="0"/>
              </a:rPr>
              <a:t>From 6 April 2017 interest relief is being restricted so only basic rate tax relief is being given.</a:t>
            </a:r>
          </a:p>
          <a:p>
            <a:r>
              <a:rPr lang="en-GB" sz="1400" dirty="0" smtClean="0">
                <a:ea typeface="Verdana" panose="020B0604030504040204" pitchFamily="34" charset="0"/>
                <a:cs typeface="Calibri" panose="020F0502020204030204" pitchFamily="34" charset="0"/>
              </a:rPr>
              <a:t>The restriction is being phased in over 4 years – 25% per year.</a:t>
            </a:r>
          </a:p>
        </p:txBody>
      </p:sp>
      <p:sp>
        <p:nvSpPr>
          <p:cNvPr id="12" name="Rectangle: Rounded Corners 11">
            <a:extLst>
              <a:ext uri="{FF2B5EF4-FFF2-40B4-BE49-F238E27FC236}">
                <a16:creationId xmlns="" xmlns:a16="http://schemas.microsoft.com/office/drawing/2014/main" id="{AE2239EF-F30C-4F59-A8CC-FD21197B757D}"/>
              </a:ext>
            </a:extLst>
          </p:cNvPr>
          <p:cNvSpPr/>
          <p:nvPr/>
        </p:nvSpPr>
        <p:spPr>
          <a:xfrm>
            <a:off x="2909887" y="3016233"/>
            <a:ext cx="6507162" cy="2551540"/>
          </a:xfrm>
          <a:prstGeom prst="roundRect">
            <a:avLst>
              <a:gd name="adj" fmla="val 9741"/>
            </a:avLst>
          </a:prstGeom>
          <a:noFill/>
        </p:spPr>
        <p:txBody>
          <a:bodyPr wrap="square" anchor="ctr" anchorCtr="0">
            <a:noAutofit/>
          </a:bodyPr>
          <a:lstStyle/>
          <a:p>
            <a:r>
              <a:rPr lang="en-GB" sz="1400" b="1" dirty="0" smtClean="0">
                <a:ea typeface="Verdana" panose="020B0604030504040204" pitchFamily="34" charset="0"/>
                <a:cs typeface="Calibri" panose="020F0502020204030204" pitchFamily="34" charset="0"/>
              </a:rPr>
              <a:t>Example				2016/17		2018/19 (50%)	2020/21</a:t>
            </a:r>
            <a:endParaRPr lang="en-GB" sz="1400" b="1" dirty="0">
              <a:ea typeface="Verdana" panose="020B0604030504040204" pitchFamily="34" charset="0"/>
              <a:cs typeface="Calibri" panose="020F0502020204030204" pitchFamily="34" charset="0"/>
            </a:endParaRPr>
          </a:p>
          <a:p>
            <a:endParaRPr lang="en-GB" sz="1400" dirty="0" smtClean="0">
              <a:ea typeface="Verdana" panose="020B0604030504040204" pitchFamily="34" charset="0"/>
              <a:cs typeface="Calibri" panose="020F0502020204030204" pitchFamily="34" charset="0"/>
            </a:endParaRPr>
          </a:p>
          <a:p>
            <a:r>
              <a:rPr lang="en-GB" sz="1400" dirty="0" smtClean="0">
                <a:ea typeface="Verdana" panose="020B0604030504040204" pitchFamily="34" charset="0"/>
                <a:cs typeface="Calibri" panose="020F0502020204030204" pitchFamily="34" charset="0"/>
              </a:rPr>
              <a:t>Gross Rents				£10,000		£10,000		£10,000</a:t>
            </a:r>
          </a:p>
          <a:p>
            <a:r>
              <a:rPr lang="en-GB" sz="1400" dirty="0" smtClean="0">
                <a:ea typeface="Verdana" panose="020B0604030504040204" pitchFamily="34" charset="0"/>
                <a:cs typeface="Calibri" panose="020F0502020204030204" pitchFamily="34" charset="0"/>
              </a:rPr>
              <a:t>Allowable Costs			£2,000		£2,000		£2,000</a:t>
            </a:r>
          </a:p>
          <a:p>
            <a:r>
              <a:rPr lang="en-GB" sz="1400" dirty="0" smtClean="0">
                <a:ea typeface="Verdana" panose="020B0604030504040204" pitchFamily="34" charset="0"/>
                <a:cs typeface="Calibri" panose="020F0502020204030204" pitchFamily="34" charset="0"/>
              </a:rPr>
              <a:t>Mortgage Interest			£2,500		£1,250		£Nil</a:t>
            </a:r>
          </a:p>
          <a:p>
            <a:r>
              <a:rPr lang="en-GB" sz="1400" dirty="0" smtClean="0">
                <a:ea typeface="Verdana" panose="020B0604030504040204" pitchFamily="34" charset="0"/>
                <a:cs typeface="Calibri" panose="020F0502020204030204" pitchFamily="34" charset="0"/>
              </a:rPr>
              <a:t>Net Profit				£5,500		£6,750		£8,000</a:t>
            </a:r>
          </a:p>
          <a:p>
            <a:r>
              <a:rPr lang="en-GB" sz="1400" dirty="0" smtClean="0">
                <a:ea typeface="Verdana" panose="020B0604030504040204" pitchFamily="34" charset="0"/>
                <a:cs typeface="Calibri" panose="020F0502020204030204" pitchFamily="34" charset="0"/>
              </a:rPr>
              <a:t>Tax at 40%				£2,200		£2,700		£3,200</a:t>
            </a:r>
          </a:p>
          <a:p>
            <a:r>
              <a:rPr lang="en-GB" sz="1400" dirty="0" smtClean="0">
                <a:ea typeface="Verdana" panose="020B0604030504040204" pitchFamily="34" charset="0"/>
                <a:cs typeface="Calibri" panose="020F0502020204030204" pitchFamily="34" charset="0"/>
              </a:rPr>
              <a:t>Interest relief @ 20%		Nil			£250			£500</a:t>
            </a:r>
          </a:p>
          <a:p>
            <a:r>
              <a:rPr lang="en-GB" sz="1400" dirty="0" smtClean="0">
                <a:ea typeface="Verdana" panose="020B0604030504040204" pitchFamily="34" charset="0"/>
                <a:cs typeface="Calibri" panose="020F0502020204030204" pitchFamily="34" charset="0"/>
              </a:rPr>
              <a:t>Net Tax Liability			£2,200		£2,450		£2,700</a:t>
            </a:r>
            <a:endParaRPr lang="en-GB" sz="1400" dirty="0">
              <a:ea typeface="Verdana" panose="020B0604030504040204" pitchFamily="34" charset="0"/>
              <a:cs typeface="Calibri" panose="020F0502020204030204" pitchFamily="34" charset="0"/>
            </a:endParaRPr>
          </a:p>
        </p:txBody>
      </p:sp>
      <p:pic>
        <p:nvPicPr>
          <p:cNvPr id="13" name="Graphic 12">
            <a:extLst>
              <a:ext uri="{FF2B5EF4-FFF2-40B4-BE49-F238E27FC236}">
                <a16:creationId xmlns="" xmlns:a16="http://schemas.microsoft.com/office/drawing/2014/main" id="{B4546DF6-8921-EE41-8A7F-5F7BDBE3B0F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81320" y="2606291"/>
            <a:ext cx="2728568" cy="1558627"/>
          </a:xfrm>
          <a:prstGeom prst="rect">
            <a:avLst/>
          </a:prstGeom>
        </p:spPr>
      </p:pic>
      <p:sp>
        <p:nvSpPr>
          <p:cNvPr id="10" name="Title 1">
            <a:extLst>
              <a:ext uri="{FF2B5EF4-FFF2-40B4-BE49-F238E27FC236}">
                <a16:creationId xmlns="" xmlns:a16="http://schemas.microsoft.com/office/drawing/2014/main" id="{F6F917E2-E817-4BFF-B715-AA8882858B96}"/>
              </a:ext>
            </a:extLst>
          </p:cNvPr>
          <p:cNvSpPr>
            <a:spLocks noGrp="1"/>
          </p:cNvSpPr>
          <p:nvPr>
            <p:ph type="title"/>
          </p:nvPr>
        </p:nvSpPr>
        <p:spPr>
          <a:xfrm>
            <a:off x="488950" y="225426"/>
            <a:ext cx="6938393" cy="947850"/>
          </a:xfrm>
        </p:spPr>
        <p:txBody>
          <a:bodyPr anchor="t">
            <a:normAutofit/>
          </a:bodyPr>
          <a:lstStyle/>
          <a:p>
            <a:pPr>
              <a:spcBef>
                <a:spcPts val="600"/>
              </a:spcBef>
            </a:pPr>
            <a:r>
              <a:rPr lang="en-GB" dirty="0" smtClean="0"/>
              <a:t>Tax Tips for Residential Landlords</a:t>
            </a:r>
            <a:br>
              <a:rPr lang="en-GB" dirty="0" smtClean="0"/>
            </a:br>
            <a:r>
              <a:rPr lang="en-GB" dirty="0" smtClean="0"/>
              <a:t>Finance Costs</a:t>
            </a:r>
            <a:r>
              <a:rPr lang="en-GB" dirty="0"/>
              <a:t/>
            </a:r>
            <a:br>
              <a:rPr lang="en-GB" dirty="0"/>
            </a:br>
            <a:endParaRPr lang="en-GB" b="0" dirty="0"/>
          </a:p>
        </p:txBody>
      </p:sp>
      <p:sp>
        <p:nvSpPr>
          <p:cNvPr id="11" name="Date Placeholder 2">
            <a:extLst>
              <a:ext uri="{FF2B5EF4-FFF2-40B4-BE49-F238E27FC236}">
                <a16:creationId xmlns="" xmlns:a16="http://schemas.microsoft.com/office/drawing/2014/main" id="{02C7C96B-2030-44FF-AF7A-F66FB5152B44}"/>
              </a:ext>
            </a:extLst>
          </p:cNvPr>
          <p:cNvSpPr>
            <a:spLocks noGrp="1"/>
          </p:cNvSpPr>
          <p:nvPr>
            <p:ph type="dt" sz="half" idx="10"/>
          </p:nvPr>
        </p:nvSpPr>
        <p:spPr>
          <a:xfrm>
            <a:off x="488950" y="6530196"/>
            <a:ext cx="2420938" cy="191281"/>
          </a:xfrm>
        </p:spPr>
        <p:txBody>
          <a:bodyPr/>
          <a:lstStyle/>
          <a:p>
            <a:fld id="{A4C17568-7D2D-40BB-82B0-9805822D1757}" type="datetime1">
              <a:rPr lang="en-GB" smtClean="0"/>
              <a:t>04/06/2019</a:t>
            </a:fld>
            <a:endParaRPr lang="en-GB" dirty="0"/>
          </a:p>
        </p:txBody>
      </p:sp>
    </p:spTree>
    <p:extLst>
      <p:ext uri="{BB962C8B-B14F-4D97-AF65-F5344CB8AC3E}">
        <p14:creationId xmlns:p14="http://schemas.microsoft.com/office/powerpoint/2010/main" val="1609479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 xmlns:a16="http://schemas.microsoft.com/office/drawing/2014/main" id="{9483036D-D79F-4144-849D-E33BB718AABE}"/>
              </a:ext>
            </a:extLst>
          </p:cNvPr>
          <p:cNvSpPr>
            <a:spLocks noGrp="1"/>
          </p:cNvSpPr>
          <p:nvPr>
            <p:ph idx="1"/>
          </p:nvPr>
        </p:nvSpPr>
        <p:spPr>
          <a:xfrm>
            <a:off x="488950" y="1557338"/>
            <a:ext cx="8928100" cy="497799"/>
          </a:xfrm>
        </p:spPr>
        <p:txBody>
          <a:bodyPr>
            <a:normAutofit fontScale="77500" lnSpcReduction="20000"/>
          </a:bodyPr>
          <a:lstStyle/>
          <a:p>
            <a:pPr marL="0" indent="0">
              <a:buNone/>
            </a:pPr>
            <a:r>
              <a:rPr lang="en-GB" sz="1400" b="1" dirty="0" smtClean="0">
                <a:solidFill>
                  <a:srgbClr val="473AAF"/>
                </a:solidFill>
              </a:rPr>
              <a:t>There are some key areas where planning could mitigate the income tax cost of rental income.</a:t>
            </a:r>
          </a:p>
          <a:p>
            <a:pPr marL="0" indent="0">
              <a:buNone/>
            </a:pPr>
            <a:r>
              <a:rPr lang="en-GB" sz="1400" b="1" dirty="0" smtClean="0">
                <a:solidFill>
                  <a:srgbClr val="473AAF"/>
                </a:solidFill>
              </a:rPr>
              <a:t>As with any planning all factors should be taken into account, short, medium &amp; long term, and advice sought before choosing any particular path.</a:t>
            </a:r>
            <a:endParaRPr lang="en-GB" sz="1400" b="1" dirty="0">
              <a:solidFill>
                <a:srgbClr val="473AAF"/>
              </a:solidFill>
            </a:endParaRPr>
          </a:p>
          <a:p>
            <a:pPr marL="0" indent="0">
              <a:buNone/>
            </a:pPr>
            <a:endParaRPr lang="en-GB" sz="1400" dirty="0">
              <a:solidFill>
                <a:srgbClr val="473AAF"/>
              </a:solidFill>
            </a:endParaRPr>
          </a:p>
        </p:txBody>
      </p:sp>
      <p:sp>
        <p:nvSpPr>
          <p:cNvPr id="3" name="Date Placeholder 2">
            <a:extLst>
              <a:ext uri="{FF2B5EF4-FFF2-40B4-BE49-F238E27FC236}">
                <a16:creationId xmlns="" xmlns:a16="http://schemas.microsoft.com/office/drawing/2014/main" id="{02C7C96B-2030-44FF-AF7A-F66FB5152B44}"/>
              </a:ext>
            </a:extLst>
          </p:cNvPr>
          <p:cNvSpPr>
            <a:spLocks noGrp="1"/>
          </p:cNvSpPr>
          <p:nvPr>
            <p:ph type="dt" sz="half" idx="10"/>
          </p:nvPr>
        </p:nvSpPr>
        <p:spPr/>
        <p:txBody>
          <a:bodyPr/>
          <a:lstStyle/>
          <a:p>
            <a:fld id="{A4C17568-7D2D-40BB-82B0-9805822D1757}" type="datetime1">
              <a:rPr lang="en-GB" smtClean="0"/>
              <a:t>04/06/2019</a:t>
            </a:fld>
            <a:endParaRPr lang="en-GB" dirty="0"/>
          </a:p>
        </p:txBody>
      </p:sp>
      <p:sp>
        <p:nvSpPr>
          <p:cNvPr id="4" name="Rectangle: Rounded Corners 3">
            <a:extLst>
              <a:ext uri="{FF2B5EF4-FFF2-40B4-BE49-F238E27FC236}">
                <a16:creationId xmlns="" xmlns:a16="http://schemas.microsoft.com/office/drawing/2014/main" id="{8B2082A7-7F14-438F-8130-790CDA40BE78}"/>
              </a:ext>
            </a:extLst>
          </p:cNvPr>
          <p:cNvSpPr/>
          <p:nvPr/>
        </p:nvSpPr>
        <p:spPr>
          <a:xfrm>
            <a:off x="488952" y="2204814"/>
            <a:ext cx="2476440" cy="3520867"/>
          </a:xfrm>
          <a:prstGeom prst="roundRect">
            <a:avLst>
              <a:gd name="adj" fmla="val 8333"/>
            </a:avLst>
          </a:prstGeom>
          <a:solidFill>
            <a:srgbClr val="EAEFF7"/>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nchorCtr="0"/>
          <a:lstStyle/>
          <a:p>
            <a:r>
              <a:rPr lang="en-GB" sz="1100" b="1" dirty="0" smtClean="0">
                <a:solidFill>
                  <a:schemeClr val="tx2"/>
                </a:solidFill>
              </a:rPr>
              <a:t>Limited Company</a:t>
            </a:r>
          </a:p>
          <a:p>
            <a:endParaRPr lang="en-GB" sz="1100" dirty="0" smtClean="0">
              <a:solidFill>
                <a:schemeClr val="tx2"/>
              </a:solidFill>
            </a:endParaRPr>
          </a:p>
          <a:p>
            <a:r>
              <a:rPr lang="en-GB" sz="1100" dirty="0" smtClean="0">
                <a:solidFill>
                  <a:schemeClr val="tx2"/>
                </a:solidFill>
              </a:rPr>
              <a:t>Using a company to acquire your rental properties can be a good way to minimise ongoing tax liabilities.</a:t>
            </a:r>
          </a:p>
          <a:p>
            <a:endParaRPr lang="en-GB" sz="1100" dirty="0" smtClean="0">
              <a:solidFill>
                <a:schemeClr val="tx2"/>
              </a:solidFill>
            </a:endParaRPr>
          </a:p>
          <a:p>
            <a:r>
              <a:rPr lang="en-GB" sz="1100" dirty="0" smtClean="0">
                <a:solidFill>
                  <a:schemeClr val="tx2"/>
                </a:solidFill>
              </a:rPr>
              <a:t>Companies currently pay tax at 19% on all profits, dropping to 17% from April 2020.</a:t>
            </a:r>
          </a:p>
          <a:p>
            <a:endParaRPr lang="en-GB" sz="1100" dirty="0">
              <a:solidFill>
                <a:schemeClr val="tx2"/>
              </a:solidFill>
            </a:endParaRPr>
          </a:p>
          <a:p>
            <a:r>
              <a:rPr lang="en-GB" sz="1100" dirty="0" smtClean="0">
                <a:solidFill>
                  <a:schemeClr val="tx2"/>
                </a:solidFill>
              </a:rPr>
              <a:t>There are additional tax liabilities if you wish to extract money personally.</a:t>
            </a:r>
          </a:p>
          <a:p>
            <a:endParaRPr lang="en-GB" sz="1100" dirty="0">
              <a:solidFill>
                <a:schemeClr val="tx2"/>
              </a:solidFill>
            </a:endParaRPr>
          </a:p>
          <a:p>
            <a:r>
              <a:rPr lang="en-GB" sz="1100" dirty="0" smtClean="0">
                <a:solidFill>
                  <a:schemeClr val="tx2"/>
                </a:solidFill>
              </a:rPr>
              <a:t>Companies are not affected by the mortgage interest relief restrictions.</a:t>
            </a:r>
          </a:p>
        </p:txBody>
      </p:sp>
      <p:grpSp>
        <p:nvGrpSpPr>
          <p:cNvPr id="46" name="Group 45">
            <a:extLst>
              <a:ext uri="{FF2B5EF4-FFF2-40B4-BE49-F238E27FC236}">
                <a16:creationId xmlns="" xmlns:a16="http://schemas.microsoft.com/office/drawing/2014/main" id="{8B846ACC-BA32-4C69-932D-505236F9A5A5}"/>
              </a:ext>
            </a:extLst>
          </p:cNvPr>
          <p:cNvGrpSpPr/>
          <p:nvPr/>
        </p:nvGrpSpPr>
        <p:grpSpPr>
          <a:xfrm>
            <a:off x="3247403" y="2204813"/>
            <a:ext cx="5281302" cy="3520868"/>
            <a:chOff x="2568875" y="2238643"/>
            <a:chExt cx="5862131" cy="4046044"/>
          </a:xfrm>
        </p:grpSpPr>
        <p:sp>
          <p:nvSpPr>
            <p:cNvPr id="14" name="Rectangle: Rounded Corners 13">
              <a:extLst>
                <a:ext uri="{FF2B5EF4-FFF2-40B4-BE49-F238E27FC236}">
                  <a16:creationId xmlns="" xmlns:a16="http://schemas.microsoft.com/office/drawing/2014/main" id="{43B04F71-8325-4A11-8CFF-9B5898FE0B8F}"/>
                </a:ext>
              </a:extLst>
            </p:cNvPr>
            <p:cNvSpPr/>
            <p:nvPr/>
          </p:nvSpPr>
          <p:spPr>
            <a:xfrm>
              <a:off x="2568875" y="2238644"/>
              <a:ext cx="2504210" cy="4046043"/>
            </a:xfrm>
            <a:prstGeom prst="roundRect">
              <a:avLst>
                <a:gd name="adj" fmla="val 8333"/>
              </a:avLst>
            </a:prstGeom>
            <a:solidFill>
              <a:srgbClr val="EDE9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08000" rIns="91440" bIns="45720" numCol="1" spcCol="0" rtlCol="0" fromWordArt="0" anchor="t" anchorCtr="0" forceAA="0" compatLnSpc="1">
              <a:prstTxWarp prst="textNoShape">
                <a:avLst/>
              </a:prstTxWarp>
              <a:noAutofit/>
            </a:bodyPr>
            <a:lstStyle/>
            <a:p>
              <a:r>
                <a:rPr lang="en-GB" sz="1100" b="1" dirty="0" smtClean="0">
                  <a:solidFill>
                    <a:schemeClr val="tx2"/>
                  </a:solidFill>
                </a:rPr>
                <a:t>Furnished Holiday Let (FHL)</a:t>
              </a:r>
            </a:p>
            <a:p>
              <a:endParaRPr lang="en-GB" sz="1100" dirty="0" smtClean="0">
                <a:solidFill>
                  <a:schemeClr val="tx2"/>
                </a:solidFill>
              </a:endParaRPr>
            </a:p>
            <a:p>
              <a:r>
                <a:rPr lang="en-GB" sz="1100" dirty="0" smtClean="0">
                  <a:solidFill>
                    <a:schemeClr val="tx2"/>
                  </a:solidFill>
                </a:rPr>
                <a:t>Is treated as a trading business, rather than investment activity. This potentially opens the door to several tax advantages.</a:t>
              </a:r>
            </a:p>
            <a:p>
              <a:endParaRPr lang="en-GB" sz="1100" dirty="0" smtClean="0">
                <a:solidFill>
                  <a:schemeClr val="tx2"/>
                </a:solidFill>
              </a:endParaRPr>
            </a:p>
            <a:p>
              <a:r>
                <a:rPr lang="en-GB" sz="1100" dirty="0" smtClean="0">
                  <a:solidFill>
                    <a:schemeClr val="tx2"/>
                  </a:solidFill>
                </a:rPr>
                <a:t>For example, a trading FHL property can be eligible for 10% capital gains tax on sale.</a:t>
              </a:r>
            </a:p>
            <a:p>
              <a:endParaRPr lang="en-GB" sz="1100" dirty="0" smtClean="0">
                <a:solidFill>
                  <a:schemeClr val="tx2"/>
                </a:solidFill>
              </a:endParaRPr>
            </a:p>
            <a:p>
              <a:r>
                <a:rPr lang="en-GB" sz="1100" dirty="0" smtClean="0">
                  <a:solidFill>
                    <a:schemeClr val="tx2"/>
                  </a:solidFill>
                </a:rPr>
                <a:t>Gift relief may be available to enable you to pass property to the next generation, free of tax.</a:t>
              </a:r>
            </a:p>
            <a:p>
              <a:endParaRPr lang="en-GB" sz="1100" dirty="0">
                <a:solidFill>
                  <a:schemeClr val="tx2"/>
                </a:solidFill>
              </a:endParaRPr>
            </a:p>
            <a:p>
              <a:r>
                <a:rPr lang="en-GB" sz="1100" dirty="0" smtClean="0">
                  <a:solidFill>
                    <a:schemeClr val="tx2"/>
                  </a:solidFill>
                </a:rPr>
                <a:t>Mortgage interest relief restrictions do not apply to an FHL.</a:t>
              </a:r>
              <a:endParaRPr lang="en-GB" sz="1100" dirty="0">
                <a:solidFill>
                  <a:schemeClr val="tx2"/>
                </a:solidFill>
              </a:endParaRPr>
            </a:p>
          </p:txBody>
        </p:sp>
        <p:sp>
          <p:nvSpPr>
            <p:cNvPr id="15" name="Rectangle: Rounded Corners 14">
              <a:extLst>
                <a:ext uri="{FF2B5EF4-FFF2-40B4-BE49-F238E27FC236}">
                  <a16:creationId xmlns="" xmlns:a16="http://schemas.microsoft.com/office/drawing/2014/main" id="{E9D2CA17-67EA-4419-B5BB-C62BA9934513}"/>
                </a:ext>
              </a:extLst>
            </p:cNvPr>
            <p:cNvSpPr/>
            <p:nvPr/>
          </p:nvSpPr>
          <p:spPr>
            <a:xfrm>
              <a:off x="5443027" y="2238643"/>
              <a:ext cx="2987979" cy="2366740"/>
            </a:xfrm>
            <a:prstGeom prst="roundRect">
              <a:avLst>
                <a:gd name="adj" fmla="val 8333"/>
              </a:avLst>
            </a:prstGeom>
            <a:solidFill>
              <a:srgbClr val="EAEF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08000" rIns="91440" bIns="45720" numCol="1" spcCol="0" rtlCol="0" fromWordArt="0" anchor="t" anchorCtr="0" forceAA="0" compatLnSpc="1">
              <a:prstTxWarp prst="textNoShape">
                <a:avLst/>
              </a:prstTxWarp>
              <a:noAutofit/>
            </a:bodyPr>
            <a:lstStyle/>
            <a:p>
              <a:r>
                <a:rPr lang="en-GB" sz="1100" b="1" dirty="0" smtClean="0">
                  <a:solidFill>
                    <a:schemeClr val="tx2"/>
                  </a:solidFill>
                </a:rPr>
                <a:t>Joint Ownership</a:t>
              </a:r>
            </a:p>
            <a:p>
              <a:endParaRPr lang="en-GB" sz="1100" dirty="0" smtClean="0">
                <a:solidFill>
                  <a:schemeClr val="tx2"/>
                </a:solidFill>
              </a:endParaRPr>
            </a:p>
            <a:p>
              <a:r>
                <a:rPr lang="en-GB" sz="1100" dirty="0" smtClean="0">
                  <a:solidFill>
                    <a:schemeClr val="tx2"/>
                  </a:solidFill>
                </a:rPr>
                <a:t>Consider joint ownership with a spouse or children.</a:t>
              </a:r>
            </a:p>
            <a:p>
              <a:endParaRPr lang="en-GB" sz="1100" dirty="0" smtClean="0">
                <a:solidFill>
                  <a:schemeClr val="tx2"/>
                </a:solidFill>
              </a:endParaRPr>
            </a:p>
            <a:p>
              <a:r>
                <a:rPr lang="en-GB" sz="1100" dirty="0" smtClean="0">
                  <a:solidFill>
                    <a:schemeClr val="tx2"/>
                  </a:solidFill>
                </a:rPr>
                <a:t>Beware that this does mean that they are entitled to the income also – however, careful planning with the spouse can mean income can be split to suit your requirements.</a:t>
              </a:r>
              <a:endParaRPr lang="en-GB" sz="1100" dirty="0">
                <a:solidFill>
                  <a:schemeClr val="tx2"/>
                </a:solidFill>
              </a:endParaRPr>
            </a:p>
          </p:txBody>
        </p:sp>
      </p:grpSp>
      <p:pic>
        <p:nvPicPr>
          <p:cNvPr id="45" name="Graphic 44">
            <a:extLst>
              <a:ext uri="{FF2B5EF4-FFF2-40B4-BE49-F238E27FC236}">
                <a16:creationId xmlns="" xmlns:a16="http://schemas.microsoft.com/office/drawing/2014/main" id="{D9DC2FC5-2D36-4131-9494-0FA8C003714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419811" y="4013403"/>
            <a:ext cx="4015064" cy="2294322"/>
          </a:xfrm>
          <a:prstGeom prst="rect">
            <a:avLst/>
          </a:prstGeom>
        </p:spPr>
      </p:pic>
      <p:sp>
        <p:nvSpPr>
          <p:cNvPr id="16" name="Slide Number Placeholder 4"/>
          <p:cNvSpPr>
            <a:spLocks noGrp="1"/>
          </p:cNvSpPr>
          <p:nvPr>
            <p:ph type="sldNum" sz="quarter" idx="12"/>
          </p:nvPr>
        </p:nvSpPr>
        <p:spPr>
          <a:xfrm>
            <a:off x="6996112" y="6530196"/>
            <a:ext cx="2420937" cy="191281"/>
          </a:xfrm>
        </p:spPr>
        <p:txBody>
          <a:bodyPr/>
          <a:lstStyle/>
          <a:p>
            <a:r>
              <a:rPr lang="en-GB" dirty="0" smtClean="0"/>
              <a:t>6</a:t>
            </a:r>
            <a:endParaRPr lang="en-GB" dirty="0"/>
          </a:p>
        </p:txBody>
      </p:sp>
      <p:sp>
        <p:nvSpPr>
          <p:cNvPr id="12" name="Title 1">
            <a:extLst>
              <a:ext uri="{FF2B5EF4-FFF2-40B4-BE49-F238E27FC236}">
                <a16:creationId xmlns="" xmlns:a16="http://schemas.microsoft.com/office/drawing/2014/main" id="{F6F917E2-E817-4BFF-B715-AA8882858B96}"/>
              </a:ext>
            </a:extLst>
          </p:cNvPr>
          <p:cNvSpPr>
            <a:spLocks noGrp="1"/>
          </p:cNvSpPr>
          <p:nvPr>
            <p:ph type="title"/>
          </p:nvPr>
        </p:nvSpPr>
        <p:spPr>
          <a:xfrm>
            <a:off x="488950" y="225426"/>
            <a:ext cx="6938393" cy="947850"/>
          </a:xfrm>
        </p:spPr>
        <p:txBody>
          <a:bodyPr anchor="t">
            <a:normAutofit/>
          </a:bodyPr>
          <a:lstStyle/>
          <a:p>
            <a:pPr>
              <a:spcBef>
                <a:spcPts val="600"/>
              </a:spcBef>
            </a:pPr>
            <a:r>
              <a:rPr lang="en-GB" dirty="0" smtClean="0"/>
              <a:t>Tax Tips for Residential Landlords</a:t>
            </a:r>
            <a:br>
              <a:rPr lang="en-GB" dirty="0" smtClean="0"/>
            </a:br>
            <a:r>
              <a:rPr lang="en-GB" dirty="0" smtClean="0"/>
              <a:t>Planning </a:t>
            </a:r>
            <a:r>
              <a:rPr lang="en-GB" dirty="0"/>
              <a:t/>
            </a:r>
            <a:br>
              <a:rPr lang="en-GB" dirty="0"/>
            </a:br>
            <a:endParaRPr lang="en-GB" b="0" dirty="0"/>
          </a:p>
        </p:txBody>
      </p:sp>
    </p:spTree>
    <p:extLst>
      <p:ext uri="{BB962C8B-B14F-4D97-AF65-F5344CB8AC3E}">
        <p14:creationId xmlns:p14="http://schemas.microsoft.com/office/powerpoint/2010/main" val="227501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 xmlns:a16="http://schemas.microsoft.com/office/drawing/2014/main" id="{9483036D-D79F-4144-849D-E33BB718AABE}"/>
              </a:ext>
            </a:extLst>
          </p:cNvPr>
          <p:cNvSpPr>
            <a:spLocks noGrp="1"/>
          </p:cNvSpPr>
          <p:nvPr>
            <p:ph idx="1"/>
          </p:nvPr>
        </p:nvSpPr>
        <p:spPr>
          <a:xfrm>
            <a:off x="488949" y="1511486"/>
            <a:ext cx="8928100" cy="4680500"/>
          </a:xfrm>
        </p:spPr>
        <p:txBody>
          <a:bodyPr>
            <a:normAutofit/>
          </a:bodyPr>
          <a:lstStyle/>
          <a:p>
            <a:pPr marL="0" indent="0">
              <a:buNone/>
            </a:pPr>
            <a:r>
              <a:rPr lang="en-GB" sz="1200" b="1" dirty="0" smtClean="0">
                <a:solidFill>
                  <a:schemeClr val="tx2"/>
                </a:solidFill>
              </a:rPr>
              <a:t>Headlines</a:t>
            </a:r>
          </a:p>
          <a:p>
            <a:pPr lvl="0"/>
            <a:r>
              <a:rPr lang="en-GB" sz="1200" dirty="0" smtClean="0">
                <a:solidFill>
                  <a:schemeClr val="accent3">
                    <a:lumMod val="75000"/>
                  </a:schemeClr>
                </a:solidFill>
              </a:rPr>
              <a:t>Chargeable at 18%/28% on property gains</a:t>
            </a:r>
          </a:p>
          <a:p>
            <a:pPr lvl="0"/>
            <a:r>
              <a:rPr lang="en-GB" sz="1200" dirty="0" smtClean="0">
                <a:solidFill>
                  <a:schemeClr val="accent3">
                    <a:lumMod val="75000"/>
                  </a:schemeClr>
                </a:solidFill>
              </a:rPr>
              <a:t>Gains are sales proceeds less original purchase costs, less legal fees from acquisition &amp; sale and any capital improvement works</a:t>
            </a:r>
            <a:endParaRPr lang="en-GB" sz="1200" dirty="0">
              <a:solidFill>
                <a:schemeClr val="accent3">
                  <a:lumMod val="75000"/>
                </a:schemeClr>
              </a:solidFill>
            </a:endParaRPr>
          </a:p>
          <a:p>
            <a:pPr lvl="0"/>
            <a:r>
              <a:rPr lang="en-GB" sz="1200" dirty="0" smtClean="0">
                <a:solidFill>
                  <a:schemeClr val="accent3">
                    <a:lumMod val="75000"/>
                  </a:schemeClr>
                </a:solidFill>
              </a:rPr>
              <a:t>From 6 April 2020 numerous changes to capital gains tax are expected. PPR and letting relief reductions and restrictions</a:t>
            </a:r>
            <a:endParaRPr lang="en-GB" sz="1200" dirty="0">
              <a:solidFill>
                <a:schemeClr val="accent3">
                  <a:lumMod val="75000"/>
                </a:schemeClr>
              </a:solidFill>
            </a:endParaRPr>
          </a:p>
          <a:p>
            <a:pPr lvl="0"/>
            <a:r>
              <a:rPr lang="en-GB" sz="1200" dirty="0">
                <a:solidFill>
                  <a:schemeClr val="accent3">
                    <a:lumMod val="75000"/>
                  </a:schemeClr>
                </a:solidFill>
              </a:rPr>
              <a:t>From 6 April 2020 capital gains tax will be payable with 30 days of property sale</a:t>
            </a:r>
          </a:p>
          <a:p>
            <a:pPr marL="0" indent="0">
              <a:buNone/>
            </a:pPr>
            <a:endParaRPr lang="en-GB" sz="1200" b="1" dirty="0" smtClean="0">
              <a:solidFill>
                <a:schemeClr val="tx2"/>
              </a:solidFill>
            </a:endParaRPr>
          </a:p>
          <a:p>
            <a:pPr marL="0" indent="0">
              <a:buNone/>
            </a:pPr>
            <a:r>
              <a:rPr lang="en-GB" sz="1200" b="1" dirty="0" smtClean="0">
                <a:solidFill>
                  <a:schemeClr val="tx2"/>
                </a:solidFill>
              </a:rPr>
              <a:t>Planning</a:t>
            </a:r>
            <a:endParaRPr lang="en-GB" sz="1200" dirty="0" smtClean="0">
              <a:solidFill>
                <a:schemeClr val="accent3">
                  <a:lumMod val="75000"/>
                </a:schemeClr>
              </a:solidFill>
            </a:endParaRPr>
          </a:p>
          <a:p>
            <a:pPr lvl="0"/>
            <a:r>
              <a:rPr lang="en-GB" sz="1200" dirty="0" smtClean="0">
                <a:solidFill>
                  <a:schemeClr val="accent3">
                    <a:lumMod val="75000"/>
                  </a:schemeClr>
                </a:solidFill>
              </a:rPr>
              <a:t>Consider joint ownership – x 2 annual exemptions (watch legal costs)</a:t>
            </a:r>
            <a:endParaRPr lang="en-GB" sz="1200" dirty="0">
              <a:solidFill>
                <a:schemeClr val="accent3">
                  <a:lumMod val="75000"/>
                </a:schemeClr>
              </a:solidFill>
            </a:endParaRPr>
          </a:p>
          <a:p>
            <a:pPr lvl="0"/>
            <a:r>
              <a:rPr lang="en-GB" sz="1200" dirty="0" smtClean="0">
                <a:solidFill>
                  <a:schemeClr val="accent3">
                    <a:lumMod val="75000"/>
                  </a:schemeClr>
                </a:solidFill>
              </a:rPr>
              <a:t>Consider a furnished holiday let business (FHL)</a:t>
            </a:r>
            <a:endParaRPr lang="en-GB" sz="1200" dirty="0">
              <a:solidFill>
                <a:schemeClr val="accent3">
                  <a:lumMod val="75000"/>
                </a:schemeClr>
              </a:solidFill>
            </a:endParaRPr>
          </a:p>
          <a:p>
            <a:pPr lvl="0"/>
            <a:r>
              <a:rPr lang="en-GB" sz="1200" dirty="0" smtClean="0">
                <a:solidFill>
                  <a:schemeClr val="accent3">
                    <a:lumMod val="75000"/>
                  </a:schemeClr>
                </a:solidFill>
              </a:rPr>
              <a:t>FHL do have qualifying conditions</a:t>
            </a:r>
            <a:endParaRPr lang="en-GB" sz="1200" dirty="0">
              <a:solidFill>
                <a:schemeClr val="accent3">
                  <a:lumMod val="75000"/>
                </a:schemeClr>
              </a:solidFill>
            </a:endParaRPr>
          </a:p>
          <a:p>
            <a:pPr lvl="0"/>
            <a:r>
              <a:rPr lang="en-GB" sz="1200" dirty="0" smtClean="0">
                <a:solidFill>
                  <a:schemeClr val="accent3">
                    <a:lumMod val="75000"/>
                  </a:schemeClr>
                </a:solidFill>
              </a:rPr>
              <a:t>But can reduce gains to 10% with effective planning</a:t>
            </a:r>
            <a:endParaRPr lang="en-GB" sz="1200" dirty="0">
              <a:solidFill>
                <a:schemeClr val="accent3">
                  <a:lumMod val="75000"/>
                </a:schemeClr>
              </a:solidFill>
            </a:endParaRPr>
          </a:p>
          <a:p>
            <a:pPr lvl="0"/>
            <a:r>
              <a:rPr lang="en-GB" sz="1200" dirty="0" smtClean="0">
                <a:solidFill>
                  <a:schemeClr val="accent3">
                    <a:lumMod val="75000"/>
                  </a:schemeClr>
                </a:solidFill>
              </a:rPr>
              <a:t>Need at least 2 years for this plan to work so planning is key</a:t>
            </a:r>
            <a:endParaRPr lang="en-GB" sz="1200" dirty="0">
              <a:solidFill>
                <a:schemeClr val="accent3">
                  <a:lumMod val="75000"/>
                </a:schemeClr>
              </a:solidFill>
            </a:endParaRPr>
          </a:p>
          <a:p>
            <a:pPr marL="0" indent="0">
              <a:buNone/>
            </a:pPr>
            <a:endParaRPr lang="en-GB" sz="1200" dirty="0" smtClean="0">
              <a:solidFill>
                <a:schemeClr val="accent3">
                  <a:lumMod val="75000"/>
                </a:schemeClr>
              </a:solidFill>
            </a:endParaRPr>
          </a:p>
          <a:p>
            <a:pPr marL="0" indent="0">
              <a:buNone/>
            </a:pPr>
            <a:endParaRPr lang="en-GB" sz="1200" dirty="0">
              <a:solidFill>
                <a:schemeClr val="accent3">
                  <a:lumMod val="75000"/>
                </a:schemeClr>
              </a:solidFill>
            </a:endParaRPr>
          </a:p>
        </p:txBody>
      </p:sp>
      <p:sp>
        <p:nvSpPr>
          <p:cNvPr id="3" name="Date Placeholder 2">
            <a:extLst>
              <a:ext uri="{FF2B5EF4-FFF2-40B4-BE49-F238E27FC236}">
                <a16:creationId xmlns="" xmlns:a16="http://schemas.microsoft.com/office/drawing/2014/main" id="{02C7C96B-2030-44FF-AF7A-F66FB5152B44}"/>
              </a:ext>
            </a:extLst>
          </p:cNvPr>
          <p:cNvSpPr>
            <a:spLocks noGrp="1"/>
          </p:cNvSpPr>
          <p:nvPr>
            <p:ph type="dt" sz="half" idx="10"/>
          </p:nvPr>
        </p:nvSpPr>
        <p:spPr/>
        <p:txBody>
          <a:bodyPr/>
          <a:lstStyle/>
          <a:p>
            <a:fld id="{A4C17568-7D2D-40BB-82B0-9805822D1757}" type="datetime1">
              <a:rPr lang="en-GB" smtClean="0"/>
              <a:t>04/06/2019</a:t>
            </a:fld>
            <a:endParaRPr lang="en-GB" dirty="0"/>
          </a:p>
        </p:txBody>
      </p:sp>
      <p:sp>
        <p:nvSpPr>
          <p:cNvPr id="6" name="Footer Placeholder 5">
            <a:extLst>
              <a:ext uri="{FF2B5EF4-FFF2-40B4-BE49-F238E27FC236}">
                <a16:creationId xmlns="" xmlns:a16="http://schemas.microsoft.com/office/drawing/2014/main" id="{99BD1423-B890-4056-BE25-7B7CDA956A1F}"/>
              </a:ext>
            </a:extLst>
          </p:cNvPr>
          <p:cNvSpPr>
            <a:spLocks noGrp="1"/>
          </p:cNvSpPr>
          <p:nvPr>
            <p:ph type="ftr" sz="quarter" idx="11"/>
          </p:nvPr>
        </p:nvSpPr>
        <p:spPr/>
        <p:txBody>
          <a:bodyPr/>
          <a:lstStyle/>
          <a:p>
            <a:r>
              <a:rPr lang="en-GB" dirty="0"/>
              <a:t>Confidential</a:t>
            </a:r>
          </a:p>
        </p:txBody>
      </p:sp>
      <p:sp>
        <p:nvSpPr>
          <p:cNvPr id="5" name="Slide Number Placeholder 4"/>
          <p:cNvSpPr>
            <a:spLocks noGrp="1"/>
          </p:cNvSpPr>
          <p:nvPr>
            <p:ph type="sldNum" sz="quarter" idx="12"/>
          </p:nvPr>
        </p:nvSpPr>
        <p:spPr/>
        <p:txBody>
          <a:bodyPr/>
          <a:lstStyle/>
          <a:p>
            <a:fld id="{7A624F14-6860-4667-AB17-9C86E18C3446}" type="slidenum">
              <a:rPr lang="en-GB" smtClean="0"/>
              <a:t>7</a:t>
            </a:fld>
            <a:endParaRPr lang="en-GB" dirty="0"/>
          </a:p>
        </p:txBody>
      </p:sp>
      <p:sp>
        <p:nvSpPr>
          <p:cNvPr id="12" name="Title 1">
            <a:extLst>
              <a:ext uri="{FF2B5EF4-FFF2-40B4-BE49-F238E27FC236}">
                <a16:creationId xmlns="" xmlns:a16="http://schemas.microsoft.com/office/drawing/2014/main" id="{F6F917E2-E817-4BFF-B715-AA8882858B96}"/>
              </a:ext>
            </a:extLst>
          </p:cNvPr>
          <p:cNvSpPr>
            <a:spLocks noGrp="1"/>
          </p:cNvSpPr>
          <p:nvPr>
            <p:ph type="title"/>
          </p:nvPr>
        </p:nvSpPr>
        <p:spPr>
          <a:xfrm>
            <a:off x="488950" y="225426"/>
            <a:ext cx="6938393" cy="947850"/>
          </a:xfrm>
        </p:spPr>
        <p:txBody>
          <a:bodyPr anchor="t">
            <a:normAutofit/>
          </a:bodyPr>
          <a:lstStyle/>
          <a:p>
            <a:pPr>
              <a:spcBef>
                <a:spcPts val="600"/>
              </a:spcBef>
            </a:pPr>
            <a:r>
              <a:rPr lang="en-GB" dirty="0" smtClean="0"/>
              <a:t>Tax Tips for Residential Landlords</a:t>
            </a:r>
            <a:br>
              <a:rPr lang="en-GB" dirty="0" smtClean="0"/>
            </a:br>
            <a:r>
              <a:rPr lang="en-GB" dirty="0" smtClean="0"/>
              <a:t>Capital Gains Tax</a:t>
            </a:r>
            <a:r>
              <a:rPr lang="en-GB" dirty="0"/>
              <a:t/>
            </a:r>
            <a:br>
              <a:rPr lang="en-GB" dirty="0"/>
            </a:br>
            <a:endParaRPr lang="en-GB" b="0" dirty="0"/>
          </a:p>
        </p:txBody>
      </p:sp>
      <p:pic>
        <p:nvPicPr>
          <p:cNvPr id="13" name="Graphic 22">
            <a:extLst>
              <a:ext uri="{FF2B5EF4-FFF2-40B4-BE49-F238E27FC236}">
                <a16:creationId xmlns:a16="http://schemas.microsoft.com/office/drawing/2014/main" xmlns="" id="{CB326C16-2D69-471F-8E63-407CC1E5DDF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695823" y="3221022"/>
            <a:ext cx="4721226" cy="2725093"/>
          </a:xfrm>
          <a:prstGeom prst="rect">
            <a:avLst/>
          </a:prstGeom>
        </p:spPr>
      </p:pic>
    </p:spTree>
    <p:extLst>
      <p:ext uri="{BB962C8B-B14F-4D97-AF65-F5344CB8AC3E}">
        <p14:creationId xmlns:p14="http://schemas.microsoft.com/office/powerpoint/2010/main" val="2993917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7498523D-8586-4CDA-BA73-B69F8C8B47F7}"/>
              </a:ext>
            </a:extLst>
          </p:cNvPr>
          <p:cNvSpPr>
            <a:spLocks noGrp="1"/>
          </p:cNvSpPr>
          <p:nvPr>
            <p:ph type="dt" sz="half" idx="10"/>
          </p:nvPr>
        </p:nvSpPr>
        <p:spPr/>
        <p:txBody>
          <a:bodyPr/>
          <a:lstStyle/>
          <a:p>
            <a:fld id="{3BADAFBA-3DD2-42FE-9791-EF4226D47BF5}" type="datetime1">
              <a:rPr lang="en-GB" smtClean="0"/>
              <a:t>04/06/2019</a:t>
            </a:fld>
            <a:endParaRPr lang="en-GB" dirty="0"/>
          </a:p>
        </p:txBody>
      </p:sp>
      <p:sp>
        <p:nvSpPr>
          <p:cNvPr id="5" name="Footer Placeholder 4">
            <a:extLst>
              <a:ext uri="{FF2B5EF4-FFF2-40B4-BE49-F238E27FC236}">
                <a16:creationId xmlns="" xmlns:a16="http://schemas.microsoft.com/office/drawing/2014/main" id="{42AB4AD5-FB6E-4523-8066-8C3F9963493A}"/>
              </a:ext>
            </a:extLst>
          </p:cNvPr>
          <p:cNvSpPr>
            <a:spLocks noGrp="1"/>
          </p:cNvSpPr>
          <p:nvPr>
            <p:ph type="ftr" sz="quarter" idx="11"/>
          </p:nvPr>
        </p:nvSpPr>
        <p:spPr/>
        <p:txBody>
          <a:bodyPr/>
          <a:lstStyle/>
          <a:p>
            <a:r>
              <a:rPr lang="en-GB" dirty="0"/>
              <a:t>Confidential</a:t>
            </a:r>
          </a:p>
        </p:txBody>
      </p:sp>
      <p:sp>
        <p:nvSpPr>
          <p:cNvPr id="6" name="Slide Number Placeholder 5">
            <a:extLst>
              <a:ext uri="{FF2B5EF4-FFF2-40B4-BE49-F238E27FC236}">
                <a16:creationId xmlns="" xmlns:a16="http://schemas.microsoft.com/office/drawing/2014/main" id="{41EC6AE2-0113-4647-974A-8AF78D06594A}"/>
              </a:ext>
            </a:extLst>
          </p:cNvPr>
          <p:cNvSpPr>
            <a:spLocks noGrp="1"/>
          </p:cNvSpPr>
          <p:nvPr>
            <p:ph type="sldNum" sz="quarter" idx="12"/>
          </p:nvPr>
        </p:nvSpPr>
        <p:spPr/>
        <p:txBody>
          <a:bodyPr/>
          <a:lstStyle/>
          <a:p>
            <a:fld id="{7A624F14-6860-4667-AB17-9C86E18C3446}" type="slidenum">
              <a:rPr lang="en-GB" smtClean="0"/>
              <a:pPr/>
              <a:t>8</a:t>
            </a:fld>
            <a:endParaRPr lang="en-GB" dirty="0"/>
          </a:p>
        </p:txBody>
      </p:sp>
      <p:sp>
        <p:nvSpPr>
          <p:cNvPr id="9" name="Rectangle 8">
            <a:extLst>
              <a:ext uri="{FF2B5EF4-FFF2-40B4-BE49-F238E27FC236}">
                <a16:creationId xmlns="" xmlns:a16="http://schemas.microsoft.com/office/drawing/2014/main" id="{3A22EA60-0782-4D53-B05F-BC5CA3F954FE}"/>
              </a:ext>
            </a:extLst>
          </p:cNvPr>
          <p:cNvSpPr/>
          <p:nvPr/>
        </p:nvSpPr>
        <p:spPr>
          <a:xfrm>
            <a:off x="488950" y="1840442"/>
            <a:ext cx="2876777" cy="1459607"/>
          </a:xfrm>
          <a:prstGeom prst="rect">
            <a:avLst/>
          </a:prstGeom>
          <a:solidFill>
            <a:srgbClr val="EAEFF7"/>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nchorCtr="0"/>
          <a:lstStyle/>
          <a:p>
            <a:r>
              <a:rPr lang="en-GB" sz="1200" b="1" dirty="0" smtClean="0">
                <a:solidFill>
                  <a:schemeClr val="tx2"/>
                </a:solidFill>
              </a:rPr>
              <a:t>Cash v Accruals</a:t>
            </a:r>
          </a:p>
          <a:p>
            <a:r>
              <a:rPr lang="en-GB" sz="1200" dirty="0" smtClean="0">
                <a:solidFill>
                  <a:schemeClr val="tx2"/>
                </a:solidFill>
              </a:rPr>
              <a:t>Before 17/18 rents had to be declared to HMRC on the accruals basis i.e. what you should have received.</a:t>
            </a:r>
          </a:p>
          <a:p>
            <a:r>
              <a:rPr lang="en-GB" sz="1200" dirty="0" smtClean="0">
                <a:solidFill>
                  <a:schemeClr val="tx2"/>
                </a:solidFill>
              </a:rPr>
              <a:t>Now it is cash basis so if you only receive 6 months rent, this is what you declare and pay tax on.</a:t>
            </a:r>
            <a:endParaRPr lang="en-GB" sz="1200" dirty="0">
              <a:solidFill>
                <a:schemeClr val="tx2"/>
              </a:solidFill>
            </a:endParaRPr>
          </a:p>
        </p:txBody>
      </p:sp>
      <p:sp>
        <p:nvSpPr>
          <p:cNvPr id="12" name="Rectangle 11">
            <a:extLst>
              <a:ext uri="{FF2B5EF4-FFF2-40B4-BE49-F238E27FC236}">
                <a16:creationId xmlns="" xmlns:a16="http://schemas.microsoft.com/office/drawing/2014/main" id="{3E431461-96DB-4E41-8C77-A47558C8E472}"/>
              </a:ext>
            </a:extLst>
          </p:cNvPr>
          <p:cNvSpPr/>
          <p:nvPr/>
        </p:nvSpPr>
        <p:spPr>
          <a:xfrm>
            <a:off x="3514611" y="1840442"/>
            <a:ext cx="2876777" cy="1459607"/>
          </a:xfrm>
          <a:prstGeom prst="rect">
            <a:avLst/>
          </a:prstGeom>
          <a:solidFill>
            <a:srgbClr val="EDE9F5"/>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nchorCtr="0"/>
          <a:lstStyle/>
          <a:p>
            <a:r>
              <a:rPr lang="en-GB" sz="1200" b="1" dirty="0" smtClean="0">
                <a:solidFill>
                  <a:schemeClr val="tx2"/>
                </a:solidFill>
              </a:rPr>
              <a:t>£1,000 Property Allowance</a:t>
            </a:r>
          </a:p>
          <a:p>
            <a:r>
              <a:rPr lang="en-GB" sz="1200" dirty="0" smtClean="0">
                <a:solidFill>
                  <a:schemeClr val="tx2"/>
                </a:solidFill>
              </a:rPr>
              <a:t>17/18 saw the introduction of the £1,000 allowance for property income.</a:t>
            </a:r>
          </a:p>
          <a:p>
            <a:r>
              <a:rPr lang="en-GB" sz="1200" dirty="0" smtClean="0">
                <a:solidFill>
                  <a:schemeClr val="tx2"/>
                </a:solidFill>
              </a:rPr>
              <a:t>If this covers your income then no further declaration required.</a:t>
            </a:r>
          </a:p>
          <a:p>
            <a:r>
              <a:rPr lang="en-GB" sz="1200" dirty="0" smtClean="0">
                <a:solidFill>
                  <a:schemeClr val="tx2"/>
                </a:solidFill>
              </a:rPr>
              <a:t>NB. If this is claimed no expenses can be claimed</a:t>
            </a:r>
            <a:endParaRPr lang="en-GB" sz="1200" dirty="0">
              <a:solidFill>
                <a:schemeClr val="tx2"/>
              </a:solidFill>
            </a:endParaRPr>
          </a:p>
        </p:txBody>
      </p:sp>
      <p:sp>
        <p:nvSpPr>
          <p:cNvPr id="13" name="Rectangle 12">
            <a:extLst>
              <a:ext uri="{FF2B5EF4-FFF2-40B4-BE49-F238E27FC236}">
                <a16:creationId xmlns="" xmlns:a16="http://schemas.microsoft.com/office/drawing/2014/main" id="{F0F5A97C-BD83-4B48-9BB2-9B7EE52AB7E0}"/>
              </a:ext>
            </a:extLst>
          </p:cNvPr>
          <p:cNvSpPr/>
          <p:nvPr/>
        </p:nvSpPr>
        <p:spPr>
          <a:xfrm>
            <a:off x="6540273" y="1840443"/>
            <a:ext cx="2876777" cy="1147842"/>
          </a:xfrm>
          <a:prstGeom prst="rect">
            <a:avLst/>
          </a:prstGeom>
          <a:solidFill>
            <a:srgbClr val="EAEFF7"/>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nchorCtr="0"/>
          <a:lstStyle/>
          <a:p>
            <a:r>
              <a:rPr lang="en-GB" sz="1200" b="1" dirty="0" smtClean="0">
                <a:solidFill>
                  <a:schemeClr val="tx2"/>
                </a:solidFill>
              </a:rPr>
              <a:t>Capital Allowances</a:t>
            </a:r>
          </a:p>
          <a:p>
            <a:r>
              <a:rPr lang="en-GB" sz="1200" dirty="0" smtClean="0">
                <a:solidFill>
                  <a:schemeClr val="tx2"/>
                </a:solidFill>
              </a:rPr>
              <a:t>Can give tax relief on some plant &amp; machinery in the building i.e. air conditioning. This relief is only available for commercial &amp; FHL lettings.</a:t>
            </a:r>
            <a:endParaRPr lang="en-GB" sz="1200" dirty="0">
              <a:solidFill>
                <a:schemeClr val="tx2"/>
              </a:solidFill>
            </a:endParaRPr>
          </a:p>
        </p:txBody>
      </p:sp>
      <p:sp>
        <p:nvSpPr>
          <p:cNvPr id="17" name="Rectangle 16">
            <a:extLst>
              <a:ext uri="{FF2B5EF4-FFF2-40B4-BE49-F238E27FC236}">
                <a16:creationId xmlns="" xmlns:a16="http://schemas.microsoft.com/office/drawing/2014/main" id="{4D7CF1EB-3585-4812-A1AA-70E5738BB1EB}"/>
              </a:ext>
            </a:extLst>
          </p:cNvPr>
          <p:cNvSpPr/>
          <p:nvPr/>
        </p:nvSpPr>
        <p:spPr>
          <a:xfrm>
            <a:off x="488950" y="3654458"/>
            <a:ext cx="2876777" cy="1915019"/>
          </a:xfrm>
          <a:prstGeom prst="rect">
            <a:avLst/>
          </a:prstGeom>
          <a:solidFill>
            <a:srgbClr val="EDE9F5"/>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nchorCtr="0"/>
          <a:lstStyle/>
          <a:p>
            <a:r>
              <a:rPr lang="en-GB" sz="1200" b="1" dirty="0" smtClean="0">
                <a:solidFill>
                  <a:schemeClr val="tx2"/>
                </a:solidFill>
              </a:rPr>
              <a:t>Replacement of Furniture</a:t>
            </a:r>
          </a:p>
          <a:p>
            <a:r>
              <a:rPr lang="en-GB" sz="1200" dirty="0" smtClean="0">
                <a:solidFill>
                  <a:schemeClr val="tx2"/>
                </a:solidFill>
              </a:rPr>
              <a:t>There is no longer a ‘wear &amp; tear’ allowance.</a:t>
            </a:r>
          </a:p>
          <a:p>
            <a:r>
              <a:rPr lang="en-GB" sz="1200" dirty="0" smtClean="0">
                <a:solidFill>
                  <a:schemeClr val="tx2"/>
                </a:solidFill>
              </a:rPr>
              <a:t>Initial capital costs of acquiring furniture is not allowable (unless FHL property).</a:t>
            </a:r>
          </a:p>
          <a:p>
            <a:r>
              <a:rPr lang="en-GB" sz="1200" dirty="0" smtClean="0">
                <a:solidFill>
                  <a:schemeClr val="tx2"/>
                </a:solidFill>
              </a:rPr>
              <a:t>Costs of replacing such items is permitted.</a:t>
            </a:r>
            <a:endParaRPr lang="en-GB" sz="1200" dirty="0">
              <a:solidFill>
                <a:schemeClr val="tx2"/>
              </a:solidFill>
            </a:endParaRPr>
          </a:p>
        </p:txBody>
      </p:sp>
      <p:sp>
        <p:nvSpPr>
          <p:cNvPr id="18" name="Rectangle 17">
            <a:extLst>
              <a:ext uri="{FF2B5EF4-FFF2-40B4-BE49-F238E27FC236}">
                <a16:creationId xmlns="" xmlns:a16="http://schemas.microsoft.com/office/drawing/2014/main" id="{12E2E79E-C701-4EA9-AAC3-D366487AA906}"/>
              </a:ext>
            </a:extLst>
          </p:cNvPr>
          <p:cNvSpPr/>
          <p:nvPr/>
        </p:nvSpPr>
        <p:spPr>
          <a:xfrm>
            <a:off x="3514611" y="3654458"/>
            <a:ext cx="2876777" cy="1915019"/>
          </a:xfrm>
          <a:prstGeom prst="rect">
            <a:avLst/>
          </a:prstGeom>
          <a:solidFill>
            <a:srgbClr val="EAEFF7"/>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nchorCtr="0"/>
          <a:lstStyle/>
          <a:p>
            <a:r>
              <a:rPr lang="en-GB" sz="1200" b="1" dirty="0" smtClean="0">
                <a:solidFill>
                  <a:schemeClr val="tx2"/>
                </a:solidFill>
              </a:rPr>
              <a:t>Private Use</a:t>
            </a:r>
          </a:p>
          <a:p>
            <a:r>
              <a:rPr lang="en-GB" sz="1200" dirty="0" smtClean="0">
                <a:solidFill>
                  <a:schemeClr val="tx2"/>
                </a:solidFill>
              </a:rPr>
              <a:t>Remember if you use the property privately at any point during the letting term, any costs for that period will not be allowable in the rental business.</a:t>
            </a:r>
            <a:endParaRPr lang="en-GB" sz="1200" dirty="0">
              <a:solidFill>
                <a:schemeClr val="tx2"/>
              </a:solidFill>
            </a:endParaRPr>
          </a:p>
        </p:txBody>
      </p:sp>
      <p:pic>
        <p:nvPicPr>
          <p:cNvPr id="14" name="Graphic 13">
            <a:extLst>
              <a:ext uri="{FF2B5EF4-FFF2-40B4-BE49-F238E27FC236}">
                <a16:creationId xmlns="" xmlns:a16="http://schemas.microsoft.com/office/drawing/2014/main" id="{1257C0C4-B685-4B3C-8A57-5C4F6EEF284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981617" y="3409602"/>
            <a:ext cx="1994088" cy="2611169"/>
          </a:xfrm>
          <a:prstGeom prst="rect">
            <a:avLst/>
          </a:prstGeom>
        </p:spPr>
      </p:pic>
      <p:grpSp>
        <p:nvGrpSpPr>
          <p:cNvPr id="15" name="Group 14">
            <a:extLst>
              <a:ext uri="{FF2B5EF4-FFF2-40B4-BE49-F238E27FC236}">
                <a16:creationId xmlns="" xmlns:a16="http://schemas.microsoft.com/office/drawing/2014/main" id="{B634096C-6C14-254F-8AED-BD5677F63968}"/>
              </a:ext>
            </a:extLst>
          </p:cNvPr>
          <p:cNvGrpSpPr/>
          <p:nvPr/>
        </p:nvGrpSpPr>
        <p:grpSpPr>
          <a:xfrm>
            <a:off x="3337273" y="2489729"/>
            <a:ext cx="214255" cy="204010"/>
            <a:chOff x="4826775" y="3302775"/>
            <a:chExt cx="552450" cy="552450"/>
          </a:xfrm>
        </p:grpSpPr>
        <p:pic>
          <p:nvPicPr>
            <p:cNvPr id="16" name="Graphic 15">
              <a:extLst>
                <a:ext uri="{FF2B5EF4-FFF2-40B4-BE49-F238E27FC236}">
                  <a16:creationId xmlns="" xmlns:a16="http://schemas.microsoft.com/office/drawing/2014/main" id="{23DC07C7-7B2B-FC49-BB3A-950B482262D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826775" y="3302775"/>
              <a:ext cx="552450" cy="552450"/>
            </a:xfrm>
            <a:prstGeom prst="rect">
              <a:avLst/>
            </a:prstGeom>
          </p:spPr>
        </p:pic>
        <p:pic>
          <p:nvPicPr>
            <p:cNvPr id="21" name="Graphic 20">
              <a:extLst>
                <a:ext uri="{FF2B5EF4-FFF2-40B4-BE49-F238E27FC236}">
                  <a16:creationId xmlns="" xmlns:a16="http://schemas.microsoft.com/office/drawing/2014/main" id="{2D01049B-3BCD-BC40-8F02-00671A279EB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988700" y="3464700"/>
              <a:ext cx="228600" cy="228600"/>
            </a:xfrm>
            <a:prstGeom prst="rect">
              <a:avLst/>
            </a:prstGeom>
          </p:spPr>
        </p:pic>
      </p:grpSp>
      <p:grpSp>
        <p:nvGrpSpPr>
          <p:cNvPr id="25" name="Group 24">
            <a:extLst>
              <a:ext uri="{FF2B5EF4-FFF2-40B4-BE49-F238E27FC236}">
                <a16:creationId xmlns="" xmlns:a16="http://schemas.microsoft.com/office/drawing/2014/main" id="{0E3BC0B5-6908-D642-9B83-F22D1FC642EC}"/>
              </a:ext>
            </a:extLst>
          </p:cNvPr>
          <p:cNvGrpSpPr/>
          <p:nvPr/>
        </p:nvGrpSpPr>
        <p:grpSpPr>
          <a:xfrm>
            <a:off x="6358703" y="2489729"/>
            <a:ext cx="214255" cy="204010"/>
            <a:chOff x="4826775" y="3302775"/>
            <a:chExt cx="552450" cy="552450"/>
          </a:xfrm>
        </p:grpSpPr>
        <p:pic>
          <p:nvPicPr>
            <p:cNvPr id="26" name="Graphic 25">
              <a:extLst>
                <a:ext uri="{FF2B5EF4-FFF2-40B4-BE49-F238E27FC236}">
                  <a16:creationId xmlns="" xmlns:a16="http://schemas.microsoft.com/office/drawing/2014/main" id="{A029AA85-885A-004B-8C61-7C6AFD87455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826775" y="3302775"/>
              <a:ext cx="552450" cy="552450"/>
            </a:xfrm>
            <a:prstGeom prst="rect">
              <a:avLst/>
            </a:prstGeom>
          </p:spPr>
        </p:pic>
        <p:pic>
          <p:nvPicPr>
            <p:cNvPr id="27" name="Graphic 26">
              <a:extLst>
                <a:ext uri="{FF2B5EF4-FFF2-40B4-BE49-F238E27FC236}">
                  <a16:creationId xmlns="" xmlns:a16="http://schemas.microsoft.com/office/drawing/2014/main" id="{A194F056-7678-9448-A734-A339E54DED7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988700" y="3464700"/>
              <a:ext cx="228600" cy="228600"/>
            </a:xfrm>
            <a:prstGeom prst="rect">
              <a:avLst/>
            </a:prstGeom>
          </p:spPr>
        </p:pic>
      </p:grpSp>
      <p:grpSp>
        <p:nvGrpSpPr>
          <p:cNvPr id="28" name="Group 27">
            <a:extLst>
              <a:ext uri="{FF2B5EF4-FFF2-40B4-BE49-F238E27FC236}">
                <a16:creationId xmlns="" xmlns:a16="http://schemas.microsoft.com/office/drawing/2014/main" id="{79E10CAB-69EF-4D48-9CDF-AE208B9E5102}"/>
              </a:ext>
            </a:extLst>
          </p:cNvPr>
          <p:cNvGrpSpPr/>
          <p:nvPr/>
        </p:nvGrpSpPr>
        <p:grpSpPr>
          <a:xfrm>
            <a:off x="3337271" y="4410688"/>
            <a:ext cx="214255" cy="204010"/>
            <a:chOff x="4826775" y="3302775"/>
            <a:chExt cx="552450" cy="552450"/>
          </a:xfrm>
        </p:grpSpPr>
        <p:pic>
          <p:nvPicPr>
            <p:cNvPr id="29" name="Graphic 28">
              <a:extLst>
                <a:ext uri="{FF2B5EF4-FFF2-40B4-BE49-F238E27FC236}">
                  <a16:creationId xmlns="" xmlns:a16="http://schemas.microsoft.com/office/drawing/2014/main" id="{DC750902-9FBA-244F-9085-F5AFDE94AB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826775" y="3302775"/>
              <a:ext cx="552450" cy="552450"/>
            </a:xfrm>
            <a:prstGeom prst="rect">
              <a:avLst/>
            </a:prstGeom>
          </p:spPr>
        </p:pic>
        <p:pic>
          <p:nvPicPr>
            <p:cNvPr id="30" name="Graphic 29">
              <a:extLst>
                <a:ext uri="{FF2B5EF4-FFF2-40B4-BE49-F238E27FC236}">
                  <a16:creationId xmlns="" xmlns:a16="http://schemas.microsoft.com/office/drawing/2014/main" id="{97A1B127-B802-5245-AE1E-405EDF5139C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988700" y="3464700"/>
              <a:ext cx="228600" cy="228600"/>
            </a:xfrm>
            <a:prstGeom prst="rect">
              <a:avLst/>
            </a:prstGeom>
          </p:spPr>
        </p:pic>
      </p:grpSp>
      <p:sp>
        <p:nvSpPr>
          <p:cNvPr id="34" name="Title 1">
            <a:extLst>
              <a:ext uri="{FF2B5EF4-FFF2-40B4-BE49-F238E27FC236}">
                <a16:creationId xmlns="" xmlns:a16="http://schemas.microsoft.com/office/drawing/2014/main" id="{F6F917E2-E817-4BFF-B715-AA8882858B96}"/>
              </a:ext>
            </a:extLst>
          </p:cNvPr>
          <p:cNvSpPr>
            <a:spLocks noGrp="1"/>
          </p:cNvSpPr>
          <p:nvPr>
            <p:ph type="title"/>
          </p:nvPr>
        </p:nvSpPr>
        <p:spPr>
          <a:xfrm>
            <a:off x="488950" y="225426"/>
            <a:ext cx="6938393" cy="947850"/>
          </a:xfrm>
        </p:spPr>
        <p:txBody>
          <a:bodyPr anchor="t">
            <a:normAutofit/>
          </a:bodyPr>
          <a:lstStyle/>
          <a:p>
            <a:pPr>
              <a:spcBef>
                <a:spcPts val="600"/>
              </a:spcBef>
            </a:pPr>
            <a:r>
              <a:rPr lang="en-GB" dirty="0" smtClean="0"/>
              <a:t>Tax Tips for Residential Landlords</a:t>
            </a:r>
            <a:br>
              <a:rPr lang="en-GB" dirty="0" smtClean="0"/>
            </a:br>
            <a:r>
              <a:rPr lang="en-GB" dirty="0" smtClean="0"/>
              <a:t>Other Useful Snippets</a:t>
            </a:r>
            <a:r>
              <a:rPr lang="en-GB" dirty="0"/>
              <a:t/>
            </a:r>
            <a:br>
              <a:rPr lang="en-GB" dirty="0"/>
            </a:br>
            <a:endParaRPr lang="en-GB" b="0" dirty="0"/>
          </a:p>
        </p:txBody>
      </p:sp>
    </p:spTree>
    <p:extLst>
      <p:ext uri="{BB962C8B-B14F-4D97-AF65-F5344CB8AC3E}">
        <p14:creationId xmlns:p14="http://schemas.microsoft.com/office/powerpoint/2010/main" val="1056964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F917E2-E817-4BFF-B715-AA8882858B96}"/>
              </a:ext>
            </a:extLst>
          </p:cNvPr>
          <p:cNvSpPr>
            <a:spLocks noGrp="1"/>
          </p:cNvSpPr>
          <p:nvPr>
            <p:ph type="title"/>
          </p:nvPr>
        </p:nvSpPr>
        <p:spPr/>
        <p:txBody>
          <a:bodyPr/>
          <a:lstStyle/>
          <a:p>
            <a:r>
              <a:rPr lang="en-GB" dirty="0" smtClean="0"/>
              <a:t>Tax Tips for Residential Landlords</a:t>
            </a:r>
            <a:r>
              <a:rPr lang="en-GB" dirty="0"/>
              <a:t/>
            </a:r>
            <a:br>
              <a:rPr lang="en-GB" dirty="0"/>
            </a:br>
            <a:endParaRPr lang="en-GB" b="0" dirty="0"/>
          </a:p>
        </p:txBody>
      </p:sp>
      <p:sp>
        <p:nvSpPr>
          <p:cNvPr id="4" name="Date Placeholder 3">
            <a:extLst>
              <a:ext uri="{FF2B5EF4-FFF2-40B4-BE49-F238E27FC236}">
                <a16:creationId xmlns="" xmlns:a16="http://schemas.microsoft.com/office/drawing/2014/main" id="{7498523D-8586-4CDA-BA73-B69F8C8B47F7}"/>
              </a:ext>
            </a:extLst>
          </p:cNvPr>
          <p:cNvSpPr>
            <a:spLocks noGrp="1"/>
          </p:cNvSpPr>
          <p:nvPr>
            <p:ph type="dt" sz="half" idx="10"/>
          </p:nvPr>
        </p:nvSpPr>
        <p:spPr/>
        <p:txBody>
          <a:bodyPr/>
          <a:lstStyle/>
          <a:p>
            <a:fld id="{3BADAFBA-3DD2-42FE-9791-EF4226D47BF5}" type="datetime1">
              <a:rPr lang="en-GB" smtClean="0"/>
              <a:t>04/06/2019</a:t>
            </a:fld>
            <a:endParaRPr lang="en-GB" dirty="0"/>
          </a:p>
        </p:txBody>
      </p:sp>
      <p:sp>
        <p:nvSpPr>
          <p:cNvPr id="5" name="Footer Placeholder 4">
            <a:extLst>
              <a:ext uri="{FF2B5EF4-FFF2-40B4-BE49-F238E27FC236}">
                <a16:creationId xmlns="" xmlns:a16="http://schemas.microsoft.com/office/drawing/2014/main" id="{42AB4AD5-FB6E-4523-8066-8C3F9963493A}"/>
              </a:ext>
            </a:extLst>
          </p:cNvPr>
          <p:cNvSpPr>
            <a:spLocks noGrp="1"/>
          </p:cNvSpPr>
          <p:nvPr>
            <p:ph type="ftr" sz="quarter" idx="11"/>
          </p:nvPr>
        </p:nvSpPr>
        <p:spPr/>
        <p:txBody>
          <a:bodyPr/>
          <a:lstStyle/>
          <a:p>
            <a:r>
              <a:rPr lang="en-GB" dirty="0"/>
              <a:t>Confidential</a:t>
            </a:r>
          </a:p>
        </p:txBody>
      </p:sp>
      <p:sp>
        <p:nvSpPr>
          <p:cNvPr id="6" name="Slide Number Placeholder 5">
            <a:extLst>
              <a:ext uri="{FF2B5EF4-FFF2-40B4-BE49-F238E27FC236}">
                <a16:creationId xmlns="" xmlns:a16="http://schemas.microsoft.com/office/drawing/2014/main" id="{41EC6AE2-0113-4647-974A-8AF78D06594A}"/>
              </a:ext>
            </a:extLst>
          </p:cNvPr>
          <p:cNvSpPr>
            <a:spLocks noGrp="1"/>
          </p:cNvSpPr>
          <p:nvPr>
            <p:ph type="sldNum" sz="quarter" idx="12"/>
          </p:nvPr>
        </p:nvSpPr>
        <p:spPr/>
        <p:txBody>
          <a:bodyPr/>
          <a:lstStyle/>
          <a:p>
            <a:fld id="{7A624F14-6860-4667-AB17-9C86E18C3446}" type="slidenum">
              <a:rPr lang="en-GB" smtClean="0"/>
              <a:pPr/>
              <a:t>9</a:t>
            </a:fld>
            <a:endParaRPr lang="en-GB" dirty="0"/>
          </a:p>
        </p:txBody>
      </p:sp>
      <p:sp>
        <p:nvSpPr>
          <p:cNvPr id="12" name="Rectangle: Rounded Corners 11">
            <a:extLst>
              <a:ext uri="{FF2B5EF4-FFF2-40B4-BE49-F238E27FC236}">
                <a16:creationId xmlns="" xmlns:a16="http://schemas.microsoft.com/office/drawing/2014/main" id="{AE2239EF-F30C-4F59-A8CC-FD21197B757D}"/>
              </a:ext>
            </a:extLst>
          </p:cNvPr>
          <p:cNvSpPr/>
          <p:nvPr/>
        </p:nvSpPr>
        <p:spPr>
          <a:xfrm>
            <a:off x="2724150" y="5437776"/>
            <a:ext cx="6507162" cy="1558628"/>
          </a:xfrm>
          <a:prstGeom prst="roundRect">
            <a:avLst>
              <a:gd name="adj" fmla="val 9741"/>
            </a:avLst>
          </a:prstGeom>
          <a:noFill/>
        </p:spPr>
        <p:txBody>
          <a:bodyPr wrap="square" anchor="ctr" anchorCtr="0">
            <a:noAutofit/>
          </a:bodyPr>
          <a:lstStyle/>
          <a:p>
            <a:r>
              <a:rPr lang="en-GB" sz="1400" dirty="0" smtClean="0">
                <a:ea typeface="Verdana" panose="020B0604030504040204" pitchFamily="34" charset="0"/>
                <a:cs typeface="Calibri" panose="020F0502020204030204" pitchFamily="34" charset="0"/>
              </a:rPr>
              <a:t> </a:t>
            </a:r>
          </a:p>
          <a:p>
            <a:endParaRPr lang="en-GB" sz="1400" dirty="0">
              <a:ea typeface="Verdana" panose="020B0604030504040204" pitchFamily="34" charset="0"/>
              <a:cs typeface="Calibri" panose="020F0502020204030204" pitchFamily="34" charset="0"/>
            </a:endParaRPr>
          </a:p>
        </p:txBody>
      </p:sp>
      <p:sp>
        <p:nvSpPr>
          <p:cNvPr id="9" name="Rectangle 8"/>
          <p:cNvSpPr/>
          <p:nvPr/>
        </p:nvSpPr>
        <p:spPr>
          <a:xfrm>
            <a:off x="797560" y="1807762"/>
            <a:ext cx="8310880" cy="1415772"/>
          </a:xfrm>
          <a:prstGeom prst="rect">
            <a:avLst/>
          </a:prstGeom>
        </p:spPr>
        <p:txBody>
          <a:bodyPr wrap="square">
            <a:spAutoFit/>
          </a:bodyPr>
          <a:lstStyle/>
          <a:p>
            <a:pPr algn="just"/>
            <a:r>
              <a:rPr lang="en-GB" i="1" dirty="0">
                <a:solidFill>
                  <a:srgbClr val="620BA2"/>
                </a:solidFill>
              </a:rPr>
              <a:t>“No man in the country is under the smallest obligation, moral or other, so to arrange his legal relations to his business or property as to enable the Inland Revenue to put the largest possible shovel in his stores”. </a:t>
            </a:r>
          </a:p>
          <a:p>
            <a:pPr algn="just"/>
            <a:r>
              <a:rPr lang="en-GB" dirty="0">
                <a:solidFill>
                  <a:srgbClr val="620BA2"/>
                </a:solidFill>
              </a:rPr>
              <a:t/>
            </a:r>
            <a:br>
              <a:rPr lang="en-GB" dirty="0">
                <a:solidFill>
                  <a:srgbClr val="620BA2"/>
                </a:solidFill>
              </a:rPr>
            </a:br>
            <a:r>
              <a:rPr lang="en-GB" sz="1400" dirty="0">
                <a:solidFill>
                  <a:srgbClr val="620BA2"/>
                </a:solidFill>
              </a:rPr>
              <a:t>Lloyd Clyde in the case of Ayrshire Pullman Motor Services v Inland Revenue (1929).</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7520" y="2745019"/>
            <a:ext cx="4232487" cy="3880817"/>
          </a:xfrm>
          <a:prstGeom prst="rect">
            <a:avLst/>
          </a:prstGeom>
        </p:spPr>
      </p:pic>
    </p:spTree>
    <p:extLst>
      <p:ext uri="{BB962C8B-B14F-4D97-AF65-F5344CB8AC3E}">
        <p14:creationId xmlns:p14="http://schemas.microsoft.com/office/powerpoint/2010/main" val="1487067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ise&amp;Co">
      <a:dk1>
        <a:sysClr val="windowText" lastClr="000000"/>
      </a:dk1>
      <a:lt1>
        <a:sysClr val="window" lastClr="FFFFFF"/>
      </a:lt1>
      <a:dk2>
        <a:srgbClr val="1B1C67"/>
      </a:dk2>
      <a:lt2>
        <a:srgbClr val="E7E6E6"/>
      </a:lt2>
      <a:accent1>
        <a:srgbClr val="02B8FF"/>
      </a:accent1>
      <a:accent2>
        <a:srgbClr val="9600FF"/>
      </a:accent2>
      <a:accent3>
        <a:srgbClr val="2134A4"/>
      </a:accent3>
      <a:accent4>
        <a:srgbClr val="E9F139"/>
      </a:accent4>
      <a:accent5>
        <a:srgbClr val="82C0F8"/>
      </a:accent5>
      <a:accent6>
        <a:srgbClr val="E2EE40"/>
      </a:accent6>
      <a:hlink>
        <a:srgbClr val="0FB9FA"/>
      </a:hlink>
      <a:folHlink>
        <a:srgbClr val="1B1C67"/>
      </a:folHlink>
    </a:clrScheme>
    <a:fontScheme name="Custom 19">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5126A2"/>
        </a:solidFill>
        <a:ln>
          <a:noFill/>
        </a:ln>
      </a:spPr>
      <a:bodyPr rtlCol="0" anchor="ctr"/>
      <a:lstStyle>
        <a:defPPr algn="ctr">
          <a:defRPr sz="1200" b="1" dirty="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12080</TotalTime>
  <Words>1138</Words>
  <Application>Microsoft Office PowerPoint</Application>
  <PresentationFormat>A4 Paper (210x297 mm)</PresentationFormat>
  <Paragraphs>149</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Open Sans</vt:lpstr>
      <vt:lpstr>Verdana</vt:lpstr>
      <vt:lpstr>Office Theme</vt:lpstr>
      <vt:lpstr>Tax Tips for Residential Landlords  June 2019 </vt:lpstr>
      <vt:lpstr>Tax Tips for Residential Landlords Who we are </vt:lpstr>
      <vt:lpstr>Tax Tips for Residential Landlords Allowable Expenses </vt:lpstr>
      <vt:lpstr>Tax Tips for Residential Landlords Allowable Expenses </vt:lpstr>
      <vt:lpstr>Tax Tips for Residential Landlords Finance Costs </vt:lpstr>
      <vt:lpstr>Tax Tips for Residential Landlords Planning  </vt:lpstr>
      <vt:lpstr>Tax Tips for Residential Landlords Capital Gains Tax </vt:lpstr>
      <vt:lpstr>Tax Tips for Residential Landlords Other Useful Snippets </vt:lpstr>
      <vt:lpstr>Tax Tips for Residential Landlords </vt:lpstr>
      <vt:lpstr>PowerPoint Presentation</vt:lpstr>
      <vt:lpstr>If you have any questions or require clarification on any point, please contact:  Joanne Colwell – jco@wiseandco.co.uk  Wey Court West Union Road Farnham GU9 7PT  01252 711244  www.wiseandco.co.uk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Gregory</dc:creator>
  <cp:lastModifiedBy>Jane Gregory</cp:lastModifiedBy>
  <cp:revision>409</cp:revision>
  <cp:lastPrinted>2019-01-07T17:52:36Z</cp:lastPrinted>
  <dcterms:created xsi:type="dcterms:W3CDTF">2018-04-05T10:59:22Z</dcterms:created>
  <dcterms:modified xsi:type="dcterms:W3CDTF">2019-06-04T16:05:50Z</dcterms:modified>
</cp:coreProperties>
</file>