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1" r:id="rId2"/>
    <p:sldId id="262" r:id="rId3"/>
    <p:sldId id="278" r:id="rId4"/>
    <p:sldId id="279" r:id="rId5"/>
    <p:sldId id="280" r:id="rId6"/>
    <p:sldId id="259" r:id="rId7"/>
    <p:sldId id="274" r:id="rId8"/>
    <p:sldId id="276" r:id="rId9"/>
    <p:sldId id="275" r:id="rId10"/>
    <p:sldId id="277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5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01"/>
    <p:restoredTop sz="94703"/>
  </p:normalViewPr>
  <p:slideViewPr>
    <p:cSldViewPr snapToGrid="0" snapToObjects="1" showGuides="1">
      <p:cViewPr varScale="1">
        <p:scale>
          <a:sx n="140" d="100"/>
          <a:sy n="140" d="100"/>
        </p:scale>
        <p:origin x="208" y="480"/>
      </p:cViewPr>
      <p:guideLst>
        <p:guide orient="horz" pos="245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BE3B-8EC9-3548-B49A-4C44B279F5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9D32A-0F43-7E4B-A91E-7A2849FBA0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3C4E7-8261-784E-B060-E48307874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8ED88-340A-F347-B173-B27D212E9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0C116-23A9-364A-9795-C963E4544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63D64-5F81-3744-9D6D-6F629B18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16657-ADA2-1349-A920-B64988291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1EE0A-DE6B-4E4D-8FCD-8B63117EA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ACD9A-E4D6-4142-B996-FAE79F090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A6F14-D8FA-2B4D-B92A-28DA2AAA9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0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BA08E5-3A65-514C-91C3-C1821FF7FE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7CA57-18B4-F549-8EF3-5BD373AF4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13B83-FF16-4A40-A675-26DD8D97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A49AF-2670-9F40-9B02-B6B6A9AA9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07C56-C352-0444-956C-9A5608AA9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ADA32-DFEB-A44E-80D3-935D5F37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C33B6-5935-9441-A1AB-6916CD0D0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AC3E7-2696-5640-BCAC-A0C63DD10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F290-175C-4A4D-BCBB-738B53A2E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69883-073A-234F-8355-6AF37AB3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9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C1C1D-7060-B040-BBDE-0903E6A40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B12A0-593B-A845-81FA-940FA8064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2B9D2-AEFC-B349-98AE-548EC3720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24C80-5612-BF4A-B4C1-0866EDD74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E61EA-9038-C643-A05D-51E40A39A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6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B9F38-A776-E34D-9A89-F2A3FA5E2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29D03-7343-4042-A2FA-E6FC6DD499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1A2B07-A1E4-DC4B-B6E9-5CF60104D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9ADB8-842D-DF43-A107-2D8AF152D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C2291-6E2E-974B-9DAA-2CD3632CE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3366A-05E1-1945-ABC1-5E20901EF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1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2D856-3A5C-EF49-9EFA-C674CAE9E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E7C818-3123-B142-98F9-D11273585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A67894-71FF-CE45-8EE6-BC28A4DAA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18F421-62CC-F846-8F2D-57D9056530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185C9A-CFBA-2C4E-8EF8-E1C5DC9F2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4690A3-B91D-1A47-B38A-B8659AD96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9A75F4-8C09-8E49-8B5F-9CACF6759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828C7C-ED06-9F47-BC27-9E5E7014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9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09060-3ADC-6745-BC13-49741594E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4CF0C-A2F6-D54E-A83F-342E7FF9A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ABBC3E-79BA-5241-8C91-4D8D655E1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15995B-AFB6-7E45-B67F-E298BD7AF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9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152AE7-936D-D142-A6A9-CFC638029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BF75E9-D3FF-BE4A-BFC9-22A154CBF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67F8A8-0207-C042-A2E8-F2AC2953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6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9BFA8-FC54-A841-8CF7-2086D3A21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7628C-C495-4640-AC11-ED042E8C9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ACBB34-C4B5-5F40-8899-BA8E0926E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2FC1AC-4AAE-5B4C-B4EC-9C3D42E5D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3B989-E780-ED45-8B1C-2EB58C48C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D111A-DE23-1D42-ABA1-D30B497FF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22C5A-E581-6A4A-A62A-3437B549B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D20646-EF36-0E48-985F-962245B35D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FEE08-28EF-054C-B81F-31D5BA281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D36D0-CB77-CB43-827C-8E551E210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6E328-4587-5443-953C-B042EACF7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31DC6-A85E-BF4F-8E07-42B0CEE2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5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7928A9-0BB5-224D-ADDD-FADB1B5B1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094CC-7624-4E4C-8E5F-DAED46525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E0146-09DD-1F45-9214-721346A6A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F2277-E786-5445-A2FE-8CC98484F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A55F5-C213-8F42-A704-D8AE37D07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7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547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>
            <a:extLst>
              <a:ext uri="{FF2B5EF4-FFF2-40B4-BE49-F238E27FC236}">
                <a16:creationId xmlns:a16="http://schemas.microsoft.com/office/drawing/2014/main" id="{726A254E-3F2F-4A42-B0F2-036DFC589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" y="5795683"/>
            <a:ext cx="1290689" cy="9132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B50F2DE-670B-5845-9B39-E868CE39EE06}"/>
              </a:ext>
            </a:extLst>
          </p:cNvPr>
          <p:cNvSpPr txBox="1"/>
          <p:nvPr/>
        </p:nvSpPr>
        <p:spPr>
          <a:xfrm>
            <a:off x="3284959" y="412938"/>
            <a:ext cx="5695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77"/>
              </a:rPr>
              <a:t>HOW WE COMPARE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04366F-0DE5-9640-914F-ECAC3C5509F1}"/>
              </a:ext>
            </a:extLst>
          </p:cNvPr>
          <p:cNvSpPr txBox="1"/>
          <p:nvPr/>
        </p:nvSpPr>
        <p:spPr>
          <a:xfrm>
            <a:off x="411005" y="1226808"/>
            <a:ext cx="9039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Narrow" panose="020B0604020202020204" pitchFamily="34" charset="0"/>
                <a:cs typeface="Arial Narrow" panose="020B0604020202020204" pitchFamily="34" charset="0"/>
              </a:rPr>
              <a:t>• We remain the market leader on fees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A56254-87FD-754D-B0AF-501AFA8E8B73}"/>
              </a:ext>
            </a:extLst>
          </p:cNvPr>
          <p:cNvSpPr txBox="1"/>
          <p:nvPr/>
        </p:nvSpPr>
        <p:spPr>
          <a:xfrm>
            <a:off x="411005" y="1954555"/>
            <a:ext cx="11063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Narrow" panose="020B0604020202020204" pitchFamily="34" charset="0"/>
                <a:cs typeface="Arial Narrow" panose="020B0604020202020204" pitchFamily="34" charset="0"/>
              </a:rPr>
              <a:t>• Tenant Find Service charged once, no charges for subsequent years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A29CC2-A989-734B-A74A-8FB2899BA5A8}"/>
              </a:ext>
            </a:extLst>
          </p:cNvPr>
          <p:cNvSpPr txBox="1"/>
          <p:nvPr/>
        </p:nvSpPr>
        <p:spPr>
          <a:xfrm>
            <a:off x="411005" y="3410049"/>
            <a:ext cx="11063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Narrow" panose="020B0604020202020204" pitchFamily="34" charset="0"/>
                <a:cs typeface="Arial Narrow" panose="020B0604020202020204" pitchFamily="34" charset="0"/>
              </a:rPr>
              <a:t>• Our fully managed service includes 4 visits per year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68E17E-76AB-8640-9379-7D7A4CFDEE52}"/>
              </a:ext>
            </a:extLst>
          </p:cNvPr>
          <p:cNvSpPr txBox="1"/>
          <p:nvPr/>
        </p:nvSpPr>
        <p:spPr>
          <a:xfrm>
            <a:off x="411005" y="4137796"/>
            <a:ext cx="11063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Narrow" panose="020B0604020202020204" pitchFamily="34" charset="0"/>
                <a:cs typeface="Arial Narrow" panose="020B0604020202020204" pitchFamily="34" charset="0"/>
              </a:rPr>
              <a:t>• No redemption fees when switching from Honey Lettings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0B55DC-3FE9-0F48-A9AD-3E3CFEAFF84C}"/>
              </a:ext>
            </a:extLst>
          </p:cNvPr>
          <p:cNvSpPr txBox="1"/>
          <p:nvPr/>
        </p:nvSpPr>
        <p:spPr>
          <a:xfrm>
            <a:off x="411005" y="2682302"/>
            <a:ext cx="11063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Narrow" panose="020B0604020202020204" pitchFamily="34" charset="0"/>
                <a:cs typeface="Arial Narrow" panose="020B0604020202020204" pitchFamily="34" charset="0"/>
              </a:rPr>
              <a:t>• Deposit registration included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1A5A30-7293-F348-AB5A-C0F741398E53}"/>
              </a:ext>
            </a:extLst>
          </p:cNvPr>
          <p:cNvSpPr txBox="1"/>
          <p:nvPr/>
        </p:nvSpPr>
        <p:spPr>
          <a:xfrm>
            <a:off x="411005" y="4865542"/>
            <a:ext cx="11443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Narrow" panose="020B0604020202020204" pitchFamily="34" charset="0"/>
                <a:cs typeface="Arial Narrow" panose="020B0604020202020204" pitchFamily="34" charset="0"/>
              </a:rPr>
              <a:t>• We don’t pay commission to staff and so no pressure to recommend the wrong tenant</a:t>
            </a:r>
          </a:p>
        </p:txBody>
      </p:sp>
    </p:spTree>
    <p:extLst>
      <p:ext uri="{BB962C8B-B14F-4D97-AF65-F5344CB8AC3E}">
        <p14:creationId xmlns:p14="http://schemas.microsoft.com/office/powerpoint/2010/main" val="52563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5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E749A071-8C46-DF45-8C6D-236A3D9A2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548" y="865095"/>
            <a:ext cx="6111929" cy="432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772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3116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C8FFA35E-9DDD-2B47-BEA0-A10DDA7AD346}"/>
              </a:ext>
            </a:extLst>
          </p:cNvPr>
          <p:cNvSpPr/>
          <p:nvPr/>
        </p:nvSpPr>
        <p:spPr>
          <a:xfrm>
            <a:off x="3076548" y="5469334"/>
            <a:ext cx="6111929" cy="843719"/>
          </a:xfrm>
          <a:custGeom>
            <a:avLst/>
            <a:gdLst>
              <a:gd name="connsiteX0" fmla="*/ 422994 w 7396920"/>
              <a:gd name="connsiteY0" fmla="*/ 0 h 843719"/>
              <a:gd name="connsiteX1" fmla="*/ 6983504 w 7396920"/>
              <a:gd name="connsiteY1" fmla="*/ 0 h 843719"/>
              <a:gd name="connsiteX2" fmla="*/ 6983504 w 7396920"/>
              <a:gd name="connsiteY2" fmla="*/ 852 h 843719"/>
              <a:gd name="connsiteX3" fmla="*/ 7060080 w 7396920"/>
              <a:gd name="connsiteY3" fmla="*/ 8572 h 843719"/>
              <a:gd name="connsiteX4" fmla="*/ 7396920 w 7396920"/>
              <a:gd name="connsiteY4" fmla="*/ 421860 h 843719"/>
              <a:gd name="connsiteX5" fmla="*/ 7060080 w 7396920"/>
              <a:gd name="connsiteY5" fmla="*/ 835149 h 843719"/>
              <a:gd name="connsiteX6" fmla="*/ 6983504 w 7396920"/>
              <a:gd name="connsiteY6" fmla="*/ 842868 h 843719"/>
              <a:gd name="connsiteX7" fmla="*/ 6983504 w 7396920"/>
              <a:gd name="connsiteY7" fmla="*/ 843717 h 843719"/>
              <a:gd name="connsiteX8" fmla="*/ 6975081 w 7396920"/>
              <a:gd name="connsiteY8" fmla="*/ 843717 h 843719"/>
              <a:gd name="connsiteX9" fmla="*/ 6975061 w 7396920"/>
              <a:gd name="connsiteY9" fmla="*/ 843719 h 843719"/>
              <a:gd name="connsiteX10" fmla="*/ 6975041 w 7396920"/>
              <a:gd name="connsiteY10" fmla="*/ 843717 h 843719"/>
              <a:gd name="connsiteX11" fmla="*/ 422994 w 7396920"/>
              <a:gd name="connsiteY11" fmla="*/ 843717 h 843719"/>
              <a:gd name="connsiteX12" fmla="*/ 422994 w 7396920"/>
              <a:gd name="connsiteY12" fmla="*/ 843605 h 843719"/>
              <a:gd name="connsiteX13" fmla="*/ 421859 w 7396920"/>
              <a:gd name="connsiteY13" fmla="*/ 843719 h 843719"/>
              <a:gd name="connsiteX14" fmla="*/ 0 w 7396920"/>
              <a:gd name="connsiteY14" fmla="*/ 421860 h 843719"/>
              <a:gd name="connsiteX15" fmla="*/ 421859 w 7396920"/>
              <a:gd name="connsiteY15" fmla="*/ 1 h 843719"/>
              <a:gd name="connsiteX16" fmla="*/ 422994 w 7396920"/>
              <a:gd name="connsiteY16" fmla="*/ 116 h 843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396920" h="843719">
                <a:moveTo>
                  <a:pt x="422994" y="0"/>
                </a:moveTo>
                <a:lnTo>
                  <a:pt x="6983504" y="0"/>
                </a:lnTo>
                <a:lnTo>
                  <a:pt x="6983504" y="852"/>
                </a:lnTo>
                <a:lnTo>
                  <a:pt x="7060080" y="8572"/>
                </a:lnTo>
                <a:cubicBezTo>
                  <a:pt x="7252314" y="47909"/>
                  <a:pt x="7396920" y="217998"/>
                  <a:pt x="7396920" y="421860"/>
                </a:cubicBezTo>
                <a:cubicBezTo>
                  <a:pt x="7396920" y="625723"/>
                  <a:pt x="7252314" y="795812"/>
                  <a:pt x="7060080" y="835149"/>
                </a:cubicBezTo>
                <a:lnTo>
                  <a:pt x="6983504" y="842868"/>
                </a:lnTo>
                <a:lnTo>
                  <a:pt x="6983504" y="843717"/>
                </a:lnTo>
                <a:lnTo>
                  <a:pt x="6975081" y="843717"/>
                </a:lnTo>
                <a:lnTo>
                  <a:pt x="6975061" y="843719"/>
                </a:lnTo>
                <a:lnTo>
                  <a:pt x="6975041" y="843717"/>
                </a:lnTo>
                <a:lnTo>
                  <a:pt x="422994" y="843717"/>
                </a:lnTo>
                <a:lnTo>
                  <a:pt x="422994" y="843605"/>
                </a:lnTo>
                <a:lnTo>
                  <a:pt x="421859" y="843719"/>
                </a:lnTo>
                <a:cubicBezTo>
                  <a:pt x="188873" y="843719"/>
                  <a:pt x="0" y="654846"/>
                  <a:pt x="0" y="421860"/>
                </a:cubicBezTo>
                <a:cubicBezTo>
                  <a:pt x="0" y="188874"/>
                  <a:pt x="188873" y="1"/>
                  <a:pt x="421859" y="1"/>
                </a:cubicBezTo>
                <a:lnTo>
                  <a:pt x="422994" y="11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EF055B9-8706-2F4E-B1F0-7AA457D3D18F}"/>
              </a:ext>
            </a:extLst>
          </p:cNvPr>
          <p:cNvSpPr txBox="1"/>
          <p:nvPr/>
        </p:nvSpPr>
        <p:spPr>
          <a:xfrm>
            <a:off x="2421721" y="5568027"/>
            <a:ext cx="7421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 CHANGES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E749A071-8C46-DF45-8C6D-236A3D9A2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548" y="865095"/>
            <a:ext cx="6111929" cy="432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840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61" grpId="0"/>
      <p:bldP spid="6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>
            <a:extLst>
              <a:ext uri="{FF2B5EF4-FFF2-40B4-BE49-F238E27FC236}">
                <a16:creationId xmlns:a16="http://schemas.microsoft.com/office/drawing/2014/main" id="{726A254E-3F2F-4A42-B0F2-036DFC589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" y="5795683"/>
            <a:ext cx="1290689" cy="9132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B50F2DE-670B-5845-9B39-E868CE39EE06}"/>
              </a:ext>
            </a:extLst>
          </p:cNvPr>
          <p:cNvSpPr txBox="1"/>
          <p:nvPr/>
        </p:nvSpPr>
        <p:spPr>
          <a:xfrm>
            <a:off x="2383473" y="431226"/>
            <a:ext cx="7498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77"/>
              </a:rPr>
              <a:t>HOLDING DEPOSITS PROS &amp; CONS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8AE4FC-EC0E-9347-B121-A07B5274B4DF}"/>
              </a:ext>
            </a:extLst>
          </p:cNvPr>
          <p:cNvSpPr txBox="1"/>
          <p:nvPr/>
        </p:nvSpPr>
        <p:spPr>
          <a:xfrm>
            <a:off x="969264" y="1155614"/>
            <a:ext cx="10524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Under the new rules we can accept a holding deposit equivalent to </a:t>
            </a:r>
          </a:p>
          <a:p>
            <a:pPr algn="ctr"/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one weeks rent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7A37D-760E-914C-8FC3-D85B310BE3A1}"/>
              </a:ext>
            </a:extLst>
          </p:cNvPr>
          <p:cNvSpPr txBox="1"/>
          <p:nvPr/>
        </p:nvSpPr>
        <p:spPr>
          <a:xfrm>
            <a:off x="381977" y="2217507"/>
            <a:ext cx="11635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• The tenant has 15 days to complete and sign a tenancy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A80A27-4FF1-274C-9455-1F60E67B5E28}"/>
              </a:ext>
            </a:extLst>
          </p:cNvPr>
          <p:cNvSpPr txBox="1"/>
          <p:nvPr/>
        </p:nvSpPr>
        <p:spPr>
          <a:xfrm>
            <a:off x="381977" y="2717191"/>
            <a:ext cx="11635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• The property must be withdrawn from marketing during this period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CF58B0-AB2F-3C40-8B25-07A4B7F2ED02}"/>
              </a:ext>
            </a:extLst>
          </p:cNvPr>
          <p:cNvSpPr txBox="1"/>
          <p:nvPr/>
        </p:nvSpPr>
        <p:spPr>
          <a:xfrm>
            <a:off x="381977" y="3216875"/>
            <a:ext cx="11635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• If the tenant fails referencing due to problems they were not aware of the deposit should be returned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B3ABE5-33A7-9849-A0E0-D637F66F60DA}"/>
              </a:ext>
            </a:extLst>
          </p:cNvPr>
          <p:cNvSpPr txBox="1"/>
          <p:nvPr/>
        </p:nvSpPr>
        <p:spPr>
          <a:xfrm>
            <a:off x="381977" y="3716559"/>
            <a:ext cx="11635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• In the event that the tenant wishes to withdraw their offer the agent would need to justify </a:t>
            </a:r>
          </a:p>
          <a:p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  keeping the deposit and show costs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EB5410-04C0-954D-A1CD-54B143C3C820}"/>
              </a:ext>
            </a:extLst>
          </p:cNvPr>
          <p:cNvSpPr txBox="1"/>
          <p:nvPr/>
        </p:nvSpPr>
        <p:spPr>
          <a:xfrm>
            <a:off x="1403121" y="6021472"/>
            <a:ext cx="10868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We will be giving the landlord the choice of taking a holding deposit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764DE7-8380-1F4B-BAA9-68BB1E8D9691}"/>
              </a:ext>
            </a:extLst>
          </p:cNvPr>
          <p:cNvSpPr txBox="1"/>
          <p:nvPr/>
        </p:nvSpPr>
        <p:spPr>
          <a:xfrm>
            <a:off x="314587" y="4585577"/>
            <a:ext cx="11635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• The tenants permission is required to extend or shorten the 15 day period</a:t>
            </a:r>
          </a:p>
        </p:txBody>
      </p:sp>
    </p:spTree>
    <p:extLst>
      <p:ext uri="{BB962C8B-B14F-4D97-AF65-F5344CB8AC3E}">
        <p14:creationId xmlns:p14="http://schemas.microsoft.com/office/powerpoint/2010/main" val="3159344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4" grpId="0"/>
      <p:bldP spid="16" grpId="0"/>
      <p:bldP spid="17" grpId="0"/>
      <p:bldP spid="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>
            <a:extLst>
              <a:ext uri="{FF2B5EF4-FFF2-40B4-BE49-F238E27FC236}">
                <a16:creationId xmlns:a16="http://schemas.microsoft.com/office/drawing/2014/main" id="{726A254E-3F2F-4A42-B0F2-036DFC589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" y="5795683"/>
            <a:ext cx="1290689" cy="9132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B50F2DE-670B-5845-9B39-E868CE39EE06}"/>
              </a:ext>
            </a:extLst>
          </p:cNvPr>
          <p:cNvSpPr txBox="1"/>
          <p:nvPr/>
        </p:nvSpPr>
        <p:spPr>
          <a:xfrm>
            <a:off x="2383473" y="491527"/>
            <a:ext cx="7498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 Deposit Schemes</a:t>
            </a:r>
            <a:endParaRPr lang="en-US" sz="2400" u="sng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8AE4FC-EC0E-9347-B121-A07B5274B4DF}"/>
              </a:ext>
            </a:extLst>
          </p:cNvPr>
          <p:cNvSpPr txBox="1"/>
          <p:nvPr/>
        </p:nvSpPr>
        <p:spPr>
          <a:xfrm>
            <a:off x="969264" y="1155614"/>
            <a:ext cx="10524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 well advertised service which replaces the normal deposit </a:t>
            </a:r>
          </a:p>
          <a:p>
            <a:pPr algn="ctr"/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equivalent to 5 weeks rent.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7A37D-760E-914C-8FC3-D85B310BE3A1}"/>
              </a:ext>
            </a:extLst>
          </p:cNvPr>
          <p:cNvSpPr txBox="1"/>
          <p:nvPr/>
        </p:nvSpPr>
        <p:spPr>
          <a:xfrm>
            <a:off x="634527" y="2211431"/>
            <a:ext cx="11210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• This is an insurance policy purchased by the tenant to cover the equivalent of the 5 weeks rent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A80A27-4FF1-274C-9455-1F60E67B5E28}"/>
              </a:ext>
            </a:extLst>
          </p:cNvPr>
          <p:cNvSpPr txBox="1"/>
          <p:nvPr/>
        </p:nvSpPr>
        <p:spPr>
          <a:xfrm>
            <a:off x="634527" y="2691655"/>
            <a:ext cx="11210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• Sold to allow tenants who cannot afford a deposit to secure a property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CF58B0-AB2F-3C40-8B25-07A4B7F2ED02}"/>
              </a:ext>
            </a:extLst>
          </p:cNvPr>
          <p:cNvSpPr txBox="1"/>
          <p:nvPr/>
        </p:nvSpPr>
        <p:spPr>
          <a:xfrm>
            <a:off x="634527" y="3171879"/>
            <a:ext cx="11210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• </a:t>
            </a:r>
            <a:r>
              <a:rPr lang="en-GB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Agents will earn a fee for referrals</a:t>
            </a:r>
            <a:endParaRPr lang="en-US" sz="24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B3ABE5-33A7-9849-A0E0-D637F66F60DA}"/>
              </a:ext>
            </a:extLst>
          </p:cNvPr>
          <p:cNvSpPr txBox="1"/>
          <p:nvPr/>
        </p:nvSpPr>
        <p:spPr>
          <a:xfrm>
            <a:off x="634527" y="3652103"/>
            <a:ext cx="11210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• Insurance covers an annual period and relies on the tenant renewing the policy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699C0A-3034-6A4C-9C59-ECDC5B59B03C}"/>
              </a:ext>
            </a:extLst>
          </p:cNvPr>
          <p:cNvSpPr txBox="1"/>
          <p:nvPr/>
        </p:nvSpPr>
        <p:spPr>
          <a:xfrm>
            <a:off x="634527" y="4132327"/>
            <a:ext cx="11210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• Often tied to a Rent Collection service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462E99-DF62-EA40-93B3-0C83656E80F6}"/>
              </a:ext>
            </a:extLst>
          </p:cNvPr>
          <p:cNvSpPr txBox="1"/>
          <p:nvPr/>
        </p:nvSpPr>
        <p:spPr>
          <a:xfrm>
            <a:off x="634527" y="4612551"/>
            <a:ext cx="11210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• Tenancy agreement may need to be changed to accommodate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1D2853-E790-5747-8F27-A89398475C70}"/>
              </a:ext>
            </a:extLst>
          </p:cNvPr>
          <p:cNvSpPr txBox="1"/>
          <p:nvPr/>
        </p:nvSpPr>
        <p:spPr>
          <a:xfrm>
            <a:off x="1409637" y="5840779"/>
            <a:ext cx="944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We do not currently offer this service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54247A-DB42-8940-ADCD-A7D3CCE5EC44}"/>
              </a:ext>
            </a:extLst>
          </p:cNvPr>
          <p:cNvSpPr txBox="1"/>
          <p:nvPr/>
        </p:nvSpPr>
        <p:spPr>
          <a:xfrm>
            <a:off x="634527" y="5092773"/>
            <a:ext cx="11210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• The policy has a limited liability, any further costs would need to be pursued from the tenant</a:t>
            </a:r>
          </a:p>
        </p:txBody>
      </p:sp>
    </p:spTree>
    <p:extLst>
      <p:ext uri="{BB962C8B-B14F-4D97-AF65-F5344CB8AC3E}">
        <p14:creationId xmlns:p14="http://schemas.microsoft.com/office/powerpoint/2010/main" val="3967316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4" grpId="0"/>
      <p:bldP spid="16" grpId="0"/>
      <p:bldP spid="17" grpId="0"/>
      <p:bldP spid="10" grpId="0"/>
      <p:bldP spid="11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C8FFA35E-9DDD-2B47-BEA0-A10DDA7AD346}"/>
              </a:ext>
            </a:extLst>
          </p:cNvPr>
          <p:cNvSpPr/>
          <p:nvPr/>
        </p:nvSpPr>
        <p:spPr>
          <a:xfrm>
            <a:off x="3076548" y="5469334"/>
            <a:ext cx="6111929" cy="843719"/>
          </a:xfrm>
          <a:custGeom>
            <a:avLst/>
            <a:gdLst>
              <a:gd name="connsiteX0" fmla="*/ 422994 w 7396920"/>
              <a:gd name="connsiteY0" fmla="*/ 0 h 843719"/>
              <a:gd name="connsiteX1" fmla="*/ 6983504 w 7396920"/>
              <a:gd name="connsiteY1" fmla="*/ 0 h 843719"/>
              <a:gd name="connsiteX2" fmla="*/ 6983504 w 7396920"/>
              <a:gd name="connsiteY2" fmla="*/ 852 h 843719"/>
              <a:gd name="connsiteX3" fmla="*/ 7060080 w 7396920"/>
              <a:gd name="connsiteY3" fmla="*/ 8572 h 843719"/>
              <a:gd name="connsiteX4" fmla="*/ 7396920 w 7396920"/>
              <a:gd name="connsiteY4" fmla="*/ 421860 h 843719"/>
              <a:gd name="connsiteX5" fmla="*/ 7060080 w 7396920"/>
              <a:gd name="connsiteY5" fmla="*/ 835149 h 843719"/>
              <a:gd name="connsiteX6" fmla="*/ 6983504 w 7396920"/>
              <a:gd name="connsiteY6" fmla="*/ 842868 h 843719"/>
              <a:gd name="connsiteX7" fmla="*/ 6983504 w 7396920"/>
              <a:gd name="connsiteY7" fmla="*/ 843717 h 843719"/>
              <a:gd name="connsiteX8" fmla="*/ 6975081 w 7396920"/>
              <a:gd name="connsiteY8" fmla="*/ 843717 h 843719"/>
              <a:gd name="connsiteX9" fmla="*/ 6975061 w 7396920"/>
              <a:gd name="connsiteY9" fmla="*/ 843719 h 843719"/>
              <a:gd name="connsiteX10" fmla="*/ 6975041 w 7396920"/>
              <a:gd name="connsiteY10" fmla="*/ 843717 h 843719"/>
              <a:gd name="connsiteX11" fmla="*/ 422994 w 7396920"/>
              <a:gd name="connsiteY11" fmla="*/ 843717 h 843719"/>
              <a:gd name="connsiteX12" fmla="*/ 422994 w 7396920"/>
              <a:gd name="connsiteY12" fmla="*/ 843605 h 843719"/>
              <a:gd name="connsiteX13" fmla="*/ 421859 w 7396920"/>
              <a:gd name="connsiteY13" fmla="*/ 843719 h 843719"/>
              <a:gd name="connsiteX14" fmla="*/ 0 w 7396920"/>
              <a:gd name="connsiteY14" fmla="*/ 421860 h 843719"/>
              <a:gd name="connsiteX15" fmla="*/ 421859 w 7396920"/>
              <a:gd name="connsiteY15" fmla="*/ 1 h 843719"/>
              <a:gd name="connsiteX16" fmla="*/ 422994 w 7396920"/>
              <a:gd name="connsiteY16" fmla="*/ 116 h 843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396920" h="843719">
                <a:moveTo>
                  <a:pt x="422994" y="0"/>
                </a:moveTo>
                <a:lnTo>
                  <a:pt x="6983504" y="0"/>
                </a:lnTo>
                <a:lnTo>
                  <a:pt x="6983504" y="852"/>
                </a:lnTo>
                <a:lnTo>
                  <a:pt x="7060080" y="8572"/>
                </a:lnTo>
                <a:cubicBezTo>
                  <a:pt x="7252314" y="47909"/>
                  <a:pt x="7396920" y="217998"/>
                  <a:pt x="7396920" y="421860"/>
                </a:cubicBezTo>
                <a:cubicBezTo>
                  <a:pt x="7396920" y="625723"/>
                  <a:pt x="7252314" y="795812"/>
                  <a:pt x="7060080" y="835149"/>
                </a:cubicBezTo>
                <a:lnTo>
                  <a:pt x="6983504" y="842868"/>
                </a:lnTo>
                <a:lnTo>
                  <a:pt x="6983504" y="843717"/>
                </a:lnTo>
                <a:lnTo>
                  <a:pt x="6975081" y="843717"/>
                </a:lnTo>
                <a:lnTo>
                  <a:pt x="6975061" y="843719"/>
                </a:lnTo>
                <a:lnTo>
                  <a:pt x="6975041" y="843717"/>
                </a:lnTo>
                <a:lnTo>
                  <a:pt x="422994" y="843717"/>
                </a:lnTo>
                <a:lnTo>
                  <a:pt x="422994" y="843605"/>
                </a:lnTo>
                <a:lnTo>
                  <a:pt x="421859" y="843719"/>
                </a:lnTo>
                <a:cubicBezTo>
                  <a:pt x="188873" y="843719"/>
                  <a:pt x="0" y="654846"/>
                  <a:pt x="0" y="421860"/>
                </a:cubicBezTo>
                <a:cubicBezTo>
                  <a:pt x="0" y="188874"/>
                  <a:pt x="188873" y="1"/>
                  <a:pt x="421859" y="1"/>
                </a:cubicBezTo>
                <a:lnTo>
                  <a:pt x="422994" y="11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EF055B9-8706-2F4E-B1F0-7AA457D3D18F}"/>
              </a:ext>
            </a:extLst>
          </p:cNvPr>
          <p:cNvSpPr txBox="1"/>
          <p:nvPr/>
        </p:nvSpPr>
        <p:spPr>
          <a:xfrm>
            <a:off x="2421722" y="5568029"/>
            <a:ext cx="7421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ANDLORD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EES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E749A071-8C46-DF45-8C6D-236A3D9A2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548" y="865095"/>
            <a:ext cx="6111929" cy="432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439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61" grpId="0"/>
      <p:bldP spid="6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>
            <a:extLst>
              <a:ext uri="{FF2B5EF4-FFF2-40B4-BE49-F238E27FC236}">
                <a16:creationId xmlns:a16="http://schemas.microsoft.com/office/drawing/2014/main" id="{726A254E-3F2F-4A42-B0F2-036DFC589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" y="5795683"/>
            <a:ext cx="1290689" cy="91324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F2D4F3-1BAC-A342-AD77-5752A5D8E49B}"/>
              </a:ext>
            </a:extLst>
          </p:cNvPr>
          <p:cNvSpPr txBox="1"/>
          <p:nvPr/>
        </p:nvSpPr>
        <p:spPr>
          <a:xfrm>
            <a:off x="2137911" y="1545432"/>
            <a:ext cx="2008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TENANT FIND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D1560E9-78C6-3C46-BC5D-56DE87854FB2}"/>
              </a:ext>
            </a:extLst>
          </p:cNvPr>
          <p:cNvSpPr txBox="1"/>
          <p:nvPr/>
        </p:nvSpPr>
        <p:spPr>
          <a:xfrm>
            <a:off x="5500430" y="1518539"/>
            <a:ext cx="2416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 COLLECTION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AB52F4A-9D9B-834C-96B4-5837C6321E76}"/>
              </a:ext>
            </a:extLst>
          </p:cNvPr>
          <p:cNvSpPr txBox="1"/>
          <p:nvPr/>
        </p:nvSpPr>
        <p:spPr>
          <a:xfrm>
            <a:off x="9167512" y="1545432"/>
            <a:ext cx="2014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FULLY MANAGED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7B5CC19-BEBE-9E42-B284-D5761D6A5182}"/>
              </a:ext>
            </a:extLst>
          </p:cNvPr>
          <p:cNvCxnSpPr/>
          <p:nvPr/>
        </p:nvCxnSpPr>
        <p:spPr>
          <a:xfrm>
            <a:off x="2254453" y="2495933"/>
            <a:ext cx="1891551" cy="0"/>
          </a:xfrm>
          <a:prstGeom prst="line">
            <a:avLst/>
          </a:prstGeom>
          <a:ln w="41275" cap="rnd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DD2E540-3509-2A4F-A2A2-74ABEF132B09}"/>
              </a:ext>
            </a:extLst>
          </p:cNvPr>
          <p:cNvCxnSpPr/>
          <p:nvPr/>
        </p:nvCxnSpPr>
        <p:spPr>
          <a:xfrm>
            <a:off x="5755172" y="2470514"/>
            <a:ext cx="1891551" cy="0"/>
          </a:xfrm>
          <a:prstGeom prst="line">
            <a:avLst/>
          </a:prstGeom>
          <a:ln w="41275" cap="rnd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5CD3E16-D2DE-A04A-AA2C-EC79E2247EC0}"/>
              </a:ext>
            </a:extLst>
          </p:cNvPr>
          <p:cNvCxnSpPr/>
          <p:nvPr/>
        </p:nvCxnSpPr>
        <p:spPr>
          <a:xfrm>
            <a:off x="9255890" y="2470514"/>
            <a:ext cx="1891551" cy="0"/>
          </a:xfrm>
          <a:prstGeom prst="line">
            <a:avLst/>
          </a:prstGeom>
          <a:ln w="41275" cap="rnd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24CA315-2724-3640-832C-F5D28B0C3098}"/>
              </a:ext>
            </a:extLst>
          </p:cNvPr>
          <p:cNvSpPr txBox="1"/>
          <p:nvPr/>
        </p:nvSpPr>
        <p:spPr>
          <a:xfrm>
            <a:off x="2295871" y="2824224"/>
            <a:ext cx="1692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3.6%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D0FFFB7-474B-1048-A616-B3418F051230}"/>
              </a:ext>
            </a:extLst>
          </p:cNvPr>
          <p:cNvSpPr txBox="1"/>
          <p:nvPr/>
        </p:nvSpPr>
        <p:spPr>
          <a:xfrm>
            <a:off x="5830973" y="2824224"/>
            <a:ext cx="1692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6%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7629FD0-13CA-A24A-A70E-65775B8BAA74}"/>
              </a:ext>
            </a:extLst>
          </p:cNvPr>
          <p:cNvSpPr txBox="1"/>
          <p:nvPr/>
        </p:nvSpPr>
        <p:spPr>
          <a:xfrm>
            <a:off x="9355579" y="2824223"/>
            <a:ext cx="1692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9.6%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886C291-2A80-1144-AF7D-C557D1231CAD}"/>
              </a:ext>
            </a:extLst>
          </p:cNvPr>
          <p:cNvSpPr txBox="1"/>
          <p:nvPr/>
        </p:nvSpPr>
        <p:spPr>
          <a:xfrm>
            <a:off x="2295871" y="3675733"/>
            <a:ext cx="1692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942F0C5-844A-8743-BB93-029ECE4EC537}"/>
              </a:ext>
            </a:extLst>
          </p:cNvPr>
          <p:cNvSpPr txBox="1"/>
          <p:nvPr/>
        </p:nvSpPr>
        <p:spPr>
          <a:xfrm>
            <a:off x="5830973" y="3675733"/>
            <a:ext cx="1692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6%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202F78C-31AF-BD4E-8089-354C0753FE2B}"/>
              </a:ext>
            </a:extLst>
          </p:cNvPr>
          <p:cNvSpPr txBox="1"/>
          <p:nvPr/>
        </p:nvSpPr>
        <p:spPr>
          <a:xfrm>
            <a:off x="9355579" y="3675732"/>
            <a:ext cx="1692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F503FD-D077-064A-BB09-62DE1B2C2E18}"/>
              </a:ext>
            </a:extLst>
          </p:cNvPr>
          <p:cNvSpPr txBox="1"/>
          <p:nvPr/>
        </p:nvSpPr>
        <p:spPr>
          <a:xfrm>
            <a:off x="833377" y="3698882"/>
            <a:ext cx="1851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Rates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50F2DE-670B-5845-9B39-E868CE39EE06}"/>
              </a:ext>
            </a:extLst>
          </p:cNvPr>
          <p:cNvSpPr txBox="1"/>
          <p:nvPr/>
        </p:nvSpPr>
        <p:spPr>
          <a:xfrm>
            <a:off x="3829505" y="445183"/>
            <a:ext cx="5695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77"/>
              </a:rPr>
              <a:t>SERVICE LEVELS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1ED7894-224A-834F-95CA-728887F3D00E}"/>
              </a:ext>
            </a:extLst>
          </p:cNvPr>
          <p:cNvSpPr txBox="1"/>
          <p:nvPr/>
        </p:nvSpPr>
        <p:spPr>
          <a:xfrm>
            <a:off x="833376" y="2855000"/>
            <a:ext cx="1851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DA87DF-BFFD-D948-ABCE-34414C90A34C}"/>
              </a:ext>
            </a:extLst>
          </p:cNvPr>
          <p:cNvSpPr txBox="1"/>
          <p:nvPr/>
        </p:nvSpPr>
        <p:spPr>
          <a:xfrm>
            <a:off x="5500430" y="5564850"/>
            <a:ext cx="5846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include VAT at 20%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A15F02-7FC4-EF47-BF10-DAF6BF9DC521}"/>
              </a:ext>
            </a:extLst>
          </p:cNvPr>
          <p:cNvSpPr txBox="1"/>
          <p:nvPr/>
        </p:nvSpPr>
        <p:spPr>
          <a:xfrm>
            <a:off x="3988043" y="4678790"/>
            <a:ext cx="6755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changes during the current tenancy</a:t>
            </a:r>
          </a:p>
        </p:txBody>
      </p:sp>
    </p:spTree>
    <p:extLst>
      <p:ext uri="{BB962C8B-B14F-4D97-AF65-F5344CB8AC3E}">
        <p14:creationId xmlns:p14="http://schemas.microsoft.com/office/powerpoint/2010/main" val="4047762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59" grpId="0"/>
      <p:bldP spid="6" grpId="0"/>
      <p:bldP spid="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>
            <a:extLst>
              <a:ext uri="{FF2B5EF4-FFF2-40B4-BE49-F238E27FC236}">
                <a16:creationId xmlns:a16="http://schemas.microsoft.com/office/drawing/2014/main" id="{726A254E-3F2F-4A42-B0F2-036DFC589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" y="5795683"/>
            <a:ext cx="1290689" cy="9132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B50F2DE-670B-5845-9B39-E868CE39EE06}"/>
              </a:ext>
            </a:extLst>
          </p:cNvPr>
          <p:cNvSpPr txBox="1"/>
          <p:nvPr/>
        </p:nvSpPr>
        <p:spPr>
          <a:xfrm>
            <a:off x="3753704" y="436087"/>
            <a:ext cx="5695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77"/>
              </a:rPr>
              <a:t>NEW CHARGES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40393CD-AA49-C441-AF0A-8EC0BDCC0A3F}"/>
              </a:ext>
            </a:extLst>
          </p:cNvPr>
          <p:cNvGrpSpPr/>
          <p:nvPr/>
        </p:nvGrpSpPr>
        <p:grpSpPr>
          <a:xfrm>
            <a:off x="1183202" y="1590598"/>
            <a:ext cx="9807423" cy="700168"/>
            <a:chOff x="1006985" y="1150760"/>
            <a:chExt cx="9807423" cy="700168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85F2D4F3-1BAC-A342-AD77-5752A5D8E49B}"/>
                </a:ext>
              </a:extLst>
            </p:cNvPr>
            <p:cNvSpPr txBox="1"/>
            <p:nvPr/>
          </p:nvSpPr>
          <p:spPr>
            <a:xfrm>
              <a:off x="2536090" y="1270012"/>
              <a:ext cx="827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Fitness for Human Habitation			</a:t>
              </a:r>
              <a:r>
                <a:rPr lang="en-US" sz="2400" b="1" dirty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£100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527B4FE-B0E3-114B-88B1-A0D0329A3AEC}"/>
                </a:ext>
              </a:extLst>
            </p:cNvPr>
            <p:cNvGrpSpPr/>
            <p:nvPr/>
          </p:nvGrpSpPr>
          <p:grpSpPr>
            <a:xfrm>
              <a:off x="1006985" y="1150760"/>
              <a:ext cx="1529105" cy="700168"/>
              <a:chOff x="757776" y="1232344"/>
              <a:chExt cx="1529105" cy="700168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BFE63094-195B-6F43-95BC-D18A22838B0D}"/>
                  </a:ext>
                </a:extLst>
              </p:cNvPr>
              <p:cNvSpPr/>
              <p:nvPr/>
            </p:nvSpPr>
            <p:spPr>
              <a:xfrm>
                <a:off x="757776" y="1232344"/>
                <a:ext cx="1152047" cy="70016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E25749D-12A1-7D4C-ACC8-50DEC2AD0D2B}"/>
                  </a:ext>
                </a:extLst>
              </p:cNvPr>
              <p:cNvSpPr txBox="1"/>
              <p:nvPr/>
            </p:nvSpPr>
            <p:spPr>
              <a:xfrm>
                <a:off x="978942" y="1285921"/>
                <a:ext cx="13079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NEW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LAW</a:t>
                </a:r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F5054DF-E990-134E-9FB8-9DD5722DDAC9}"/>
              </a:ext>
            </a:extLst>
          </p:cNvPr>
          <p:cNvGrpSpPr/>
          <p:nvPr/>
        </p:nvGrpSpPr>
        <p:grpSpPr>
          <a:xfrm>
            <a:off x="1183202" y="2674194"/>
            <a:ext cx="9659439" cy="700168"/>
            <a:chOff x="1006985" y="2112264"/>
            <a:chExt cx="9659439" cy="70016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A4F64C1-880E-104D-8127-D6887E2AB375}"/>
                </a:ext>
              </a:extLst>
            </p:cNvPr>
            <p:cNvSpPr txBox="1"/>
            <p:nvPr/>
          </p:nvSpPr>
          <p:spPr>
            <a:xfrm>
              <a:off x="2536090" y="2231516"/>
              <a:ext cx="81303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Tenant Referencing Fees			</a:t>
              </a:r>
              <a:r>
                <a:rPr lang="en-US" sz="2400" b="1" dirty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£450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E81E28E-99E5-EC4A-A813-5E0823D317B8}"/>
                </a:ext>
              </a:extLst>
            </p:cNvPr>
            <p:cNvGrpSpPr/>
            <p:nvPr/>
          </p:nvGrpSpPr>
          <p:grpSpPr>
            <a:xfrm>
              <a:off x="1006985" y="2112264"/>
              <a:ext cx="1529105" cy="700168"/>
              <a:chOff x="757776" y="1232344"/>
              <a:chExt cx="1529105" cy="700168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C8A773B2-8E2E-0449-A379-4F74002DFC5A}"/>
                  </a:ext>
                </a:extLst>
              </p:cNvPr>
              <p:cNvSpPr/>
              <p:nvPr/>
            </p:nvSpPr>
            <p:spPr>
              <a:xfrm>
                <a:off x="757776" y="1232344"/>
                <a:ext cx="1152047" cy="70016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B214A8A-1AE3-CF43-886A-36ABF4AF7FA4}"/>
                  </a:ext>
                </a:extLst>
              </p:cNvPr>
              <p:cNvSpPr txBox="1"/>
              <p:nvPr/>
            </p:nvSpPr>
            <p:spPr>
              <a:xfrm>
                <a:off x="978942" y="1285921"/>
                <a:ext cx="13079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NEW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LAW</a:t>
                </a:r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01D773-3EC8-E440-91BE-95BD2EEFE14B}"/>
              </a:ext>
            </a:extLst>
          </p:cNvPr>
          <p:cNvGrpSpPr/>
          <p:nvPr/>
        </p:nvGrpSpPr>
        <p:grpSpPr>
          <a:xfrm>
            <a:off x="1183202" y="3757790"/>
            <a:ext cx="10217861" cy="700168"/>
            <a:chOff x="1006985" y="3317952"/>
            <a:chExt cx="10217861" cy="70016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1C3457C-8098-7F40-9371-1A49F515A598}"/>
                </a:ext>
              </a:extLst>
            </p:cNvPr>
            <p:cNvSpPr txBox="1"/>
            <p:nvPr/>
          </p:nvSpPr>
          <p:spPr>
            <a:xfrm>
              <a:off x="2536089" y="3437204"/>
              <a:ext cx="8688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Landlord to pay for the check-in &amp; check out inventories</a:t>
              </a:r>
              <a:endParaRPr lang="en-US" sz="2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FFC02ED-1572-DD4E-ACA7-2F65E56953DE}"/>
                </a:ext>
              </a:extLst>
            </p:cNvPr>
            <p:cNvGrpSpPr/>
            <p:nvPr/>
          </p:nvGrpSpPr>
          <p:grpSpPr>
            <a:xfrm>
              <a:off x="1006985" y="3317952"/>
              <a:ext cx="1529105" cy="700168"/>
              <a:chOff x="757776" y="1232344"/>
              <a:chExt cx="1529105" cy="700168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5E1F3C0B-C261-5340-BA29-D60D60AB9C32}"/>
                  </a:ext>
                </a:extLst>
              </p:cNvPr>
              <p:cNvSpPr/>
              <p:nvPr/>
            </p:nvSpPr>
            <p:spPr>
              <a:xfrm>
                <a:off x="757776" y="1232344"/>
                <a:ext cx="1152047" cy="70016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FE933B6-E852-C445-A11D-806B9026A4E3}"/>
                  </a:ext>
                </a:extLst>
              </p:cNvPr>
              <p:cNvSpPr txBox="1"/>
              <p:nvPr/>
            </p:nvSpPr>
            <p:spPr>
              <a:xfrm>
                <a:off x="978942" y="1285921"/>
                <a:ext cx="13079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NEW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LAW</a:t>
                </a:r>
              </a:p>
            </p:txBody>
          </p:sp>
        </p:grp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AF15B1E7-C49B-D749-8DEC-0AA65572346E}"/>
              </a:ext>
            </a:extLst>
          </p:cNvPr>
          <p:cNvSpPr txBox="1"/>
          <p:nvPr/>
        </p:nvSpPr>
        <p:spPr>
          <a:xfrm>
            <a:off x="5500430" y="5738471"/>
            <a:ext cx="5846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include VAT at 20%</a:t>
            </a:r>
          </a:p>
        </p:txBody>
      </p:sp>
    </p:spTree>
    <p:extLst>
      <p:ext uri="{BB962C8B-B14F-4D97-AF65-F5344CB8AC3E}">
        <p14:creationId xmlns:p14="http://schemas.microsoft.com/office/powerpoint/2010/main" val="1977047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>
            <a:extLst>
              <a:ext uri="{FF2B5EF4-FFF2-40B4-BE49-F238E27FC236}">
                <a16:creationId xmlns:a16="http://schemas.microsoft.com/office/drawing/2014/main" id="{726A254E-3F2F-4A42-B0F2-036DFC589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" y="5795683"/>
            <a:ext cx="1290689" cy="9132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B50F2DE-670B-5845-9B39-E868CE39EE06}"/>
              </a:ext>
            </a:extLst>
          </p:cNvPr>
          <p:cNvSpPr txBox="1"/>
          <p:nvPr/>
        </p:nvSpPr>
        <p:spPr>
          <a:xfrm>
            <a:off x="3284959" y="459236"/>
            <a:ext cx="5695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77"/>
              </a:rPr>
              <a:t>Tenant Referencing Fees - £450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39D245-82FA-E146-A296-173DF25D5BA5}"/>
              </a:ext>
            </a:extLst>
          </p:cNvPr>
          <p:cNvSpPr txBox="1"/>
          <p:nvPr/>
        </p:nvSpPr>
        <p:spPr>
          <a:xfrm>
            <a:off x="2047555" y="1767737"/>
            <a:ext cx="9062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• Unlimited tenants and guarantors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D2B765-8D3E-8942-9E06-110E37A5885D}"/>
              </a:ext>
            </a:extLst>
          </p:cNvPr>
          <p:cNvSpPr txBox="1"/>
          <p:nvPr/>
        </p:nvSpPr>
        <p:spPr>
          <a:xfrm>
            <a:off x="2047555" y="2686331"/>
            <a:ext cx="11150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• Fixed price one off payment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6ED368-31A6-A04B-A891-85680425B6FF}"/>
              </a:ext>
            </a:extLst>
          </p:cNvPr>
          <p:cNvSpPr txBox="1"/>
          <p:nvPr/>
        </p:nvSpPr>
        <p:spPr>
          <a:xfrm>
            <a:off x="2047555" y="3604925"/>
            <a:ext cx="9062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• Maintaining standards for referencing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9480148-B948-094C-85F7-5DE095E3BD99}"/>
              </a:ext>
            </a:extLst>
          </p:cNvPr>
          <p:cNvSpPr/>
          <p:nvPr/>
        </p:nvSpPr>
        <p:spPr>
          <a:xfrm>
            <a:off x="2047555" y="405659"/>
            <a:ext cx="1152047" cy="70016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0BAA52-7670-6245-98B7-227B43AAA13E}"/>
              </a:ext>
            </a:extLst>
          </p:cNvPr>
          <p:cNvSpPr txBox="1"/>
          <p:nvPr/>
        </p:nvSpPr>
        <p:spPr>
          <a:xfrm>
            <a:off x="2268721" y="459236"/>
            <a:ext cx="1307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CE9097-00CA-034A-9569-25A889A1DF92}"/>
              </a:ext>
            </a:extLst>
          </p:cNvPr>
          <p:cNvSpPr txBox="1"/>
          <p:nvPr/>
        </p:nvSpPr>
        <p:spPr>
          <a:xfrm>
            <a:off x="2047555" y="4523519"/>
            <a:ext cx="9062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• Only charged for successful referencing</a:t>
            </a:r>
          </a:p>
        </p:txBody>
      </p:sp>
    </p:spTree>
    <p:extLst>
      <p:ext uri="{BB962C8B-B14F-4D97-AF65-F5344CB8AC3E}">
        <p14:creationId xmlns:p14="http://schemas.microsoft.com/office/powerpoint/2010/main" val="2605736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/>
      <p:bldP spid="22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>
            <a:extLst>
              <a:ext uri="{FF2B5EF4-FFF2-40B4-BE49-F238E27FC236}">
                <a16:creationId xmlns:a16="http://schemas.microsoft.com/office/drawing/2014/main" id="{726A254E-3F2F-4A42-B0F2-036DFC589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" y="5795683"/>
            <a:ext cx="1290689" cy="9132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B50F2DE-670B-5845-9B39-E868CE39EE06}"/>
              </a:ext>
            </a:extLst>
          </p:cNvPr>
          <p:cNvSpPr txBox="1"/>
          <p:nvPr/>
        </p:nvSpPr>
        <p:spPr>
          <a:xfrm>
            <a:off x="3753704" y="436087"/>
            <a:ext cx="5695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77"/>
              </a:rPr>
              <a:t>OTHER CHANGES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C3457C-8098-7F40-9371-1A49F515A598}"/>
              </a:ext>
            </a:extLst>
          </p:cNvPr>
          <p:cNvSpPr txBox="1"/>
          <p:nvPr/>
        </p:nvSpPr>
        <p:spPr>
          <a:xfrm>
            <a:off x="2857357" y="1666277"/>
            <a:ext cx="8286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Initial Marketing setup Fee		  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Previously £210        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FFC02ED-1572-DD4E-ACA7-2F65E56953DE}"/>
              </a:ext>
            </a:extLst>
          </p:cNvPr>
          <p:cNvGrpSpPr/>
          <p:nvPr/>
        </p:nvGrpSpPr>
        <p:grpSpPr>
          <a:xfrm>
            <a:off x="1484144" y="1547025"/>
            <a:ext cx="1340576" cy="700168"/>
            <a:chOff x="757776" y="1232344"/>
            <a:chExt cx="1340576" cy="700168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E1F3C0B-C261-5340-BA29-D60D60AB9C32}"/>
                </a:ext>
              </a:extLst>
            </p:cNvPr>
            <p:cNvSpPr/>
            <p:nvPr/>
          </p:nvSpPr>
          <p:spPr>
            <a:xfrm>
              <a:off x="757776" y="1232344"/>
              <a:ext cx="1152047" cy="70016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FE933B6-E852-C445-A11D-806B9026A4E3}"/>
                </a:ext>
              </a:extLst>
            </p:cNvPr>
            <p:cNvSpPr txBox="1"/>
            <p:nvPr/>
          </p:nvSpPr>
          <p:spPr>
            <a:xfrm>
              <a:off x="790413" y="1397762"/>
              <a:ext cx="1307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CHANGE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31809130-3EED-7C46-BC84-EDE9FADE3894}"/>
              </a:ext>
            </a:extLst>
          </p:cNvPr>
          <p:cNvSpPr txBox="1"/>
          <p:nvPr/>
        </p:nvSpPr>
        <p:spPr>
          <a:xfrm>
            <a:off x="5301205" y="2298318"/>
            <a:ext cx="574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New Landlords Now £200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B65542-445D-FE45-B0CB-14BC4E1FB04B}"/>
              </a:ext>
            </a:extLst>
          </p:cNvPr>
          <p:cNvSpPr txBox="1"/>
          <p:nvPr/>
        </p:nvSpPr>
        <p:spPr>
          <a:xfrm>
            <a:off x="1403120" y="3297148"/>
            <a:ext cx="96391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3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existing Landlords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property already marketed where we hold photos, description and floor plans we will no longer be making this charge.</a:t>
            </a:r>
          </a:p>
        </p:txBody>
      </p:sp>
    </p:spTree>
    <p:extLst>
      <p:ext uri="{BB962C8B-B14F-4D97-AF65-F5344CB8AC3E}">
        <p14:creationId xmlns:p14="http://schemas.microsoft.com/office/powerpoint/2010/main" val="2926850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436</Words>
  <Application>Microsoft Macintosh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48</cp:revision>
  <dcterms:created xsi:type="dcterms:W3CDTF">2019-06-03T07:49:27Z</dcterms:created>
  <dcterms:modified xsi:type="dcterms:W3CDTF">2019-06-04T10:35:37Z</dcterms:modified>
</cp:coreProperties>
</file>