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3" r:id="rId1"/>
  </p:sldMasterIdLst>
  <p:notesMasterIdLst>
    <p:notesMasterId r:id="rId37"/>
  </p:notesMasterIdLst>
  <p:handoutMasterIdLst>
    <p:handoutMasterId r:id="rId38"/>
  </p:handoutMasterIdLst>
  <p:sldIdLst>
    <p:sldId id="256" r:id="rId2"/>
    <p:sldId id="260" r:id="rId3"/>
    <p:sldId id="814" r:id="rId4"/>
    <p:sldId id="941" r:id="rId5"/>
    <p:sldId id="816" r:id="rId6"/>
    <p:sldId id="927" r:id="rId7"/>
    <p:sldId id="878" r:id="rId8"/>
    <p:sldId id="879" r:id="rId9"/>
    <p:sldId id="880" r:id="rId10"/>
    <p:sldId id="882" r:id="rId11"/>
    <p:sldId id="897" r:id="rId12"/>
    <p:sldId id="929" r:id="rId13"/>
    <p:sldId id="951" r:id="rId14"/>
    <p:sldId id="950" r:id="rId15"/>
    <p:sldId id="332" r:id="rId16"/>
    <p:sldId id="333" r:id="rId17"/>
    <p:sldId id="334" r:id="rId18"/>
    <p:sldId id="335" r:id="rId19"/>
    <p:sldId id="337" r:id="rId20"/>
    <p:sldId id="932" r:id="rId21"/>
    <p:sldId id="827" r:id="rId22"/>
    <p:sldId id="922" r:id="rId23"/>
    <p:sldId id="661" r:id="rId24"/>
    <p:sldId id="828" r:id="rId25"/>
    <p:sldId id="831" r:id="rId26"/>
    <p:sldId id="837" r:id="rId27"/>
    <p:sldId id="942" r:id="rId28"/>
    <p:sldId id="943" r:id="rId29"/>
    <p:sldId id="944" r:id="rId30"/>
    <p:sldId id="945" r:id="rId31"/>
    <p:sldId id="946" r:id="rId32"/>
    <p:sldId id="947" r:id="rId33"/>
    <p:sldId id="948" r:id="rId34"/>
    <p:sldId id="949" r:id="rId35"/>
    <p:sldId id="93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A12B8C5-425C-4F6A-BA11-2B130E484EEA}">
          <p14:sldIdLst>
            <p14:sldId id="256"/>
            <p14:sldId id="260"/>
            <p14:sldId id="814"/>
            <p14:sldId id="941"/>
            <p14:sldId id="816"/>
            <p14:sldId id="927"/>
            <p14:sldId id="878"/>
            <p14:sldId id="879"/>
            <p14:sldId id="880"/>
            <p14:sldId id="882"/>
            <p14:sldId id="897"/>
            <p14:sldId id="929"/>
            <p14:sldId id="951"/>
            <p14:sldId id="950"/>
            <p14:sldId id="332"/>
            <p14:sldId id="333"/>
            <p14:sldId id="334"/>
            <p14:sldId id="335"/>
            <p14:sldId id="337"/>
            <p14:sldId id="932"/>
            <p14:sldId id="827"/>
            <p14:sldId id="922"/>
            <p14:sldId id="661"/>
            <p14:sldId id="828"/>
            <p14:sldId id="831"/>
            <p14:sldId id="837"/>
          </p14:sldIdLst>
        </p14:section>
        <p14:section name="Untitled Section" id="{A6F930E1-62BD-4F63-A034-E5A43CA232B4}">
          <p14:sldIdLst>
            <p14:sldId id="942"/>
            <p14:sldId id="943"/>
            <p14:sldId id="944"/>
            <p14:sldId id="945"/>
            <p14:sldId id="946"/>
            <p14:sldId id="947"/>
            <p14:sldId id="948"/>
            <p14:sldId id="949"/>
            <p14:sldId id="93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870" autoAdjust="0"/>
    <p:restoredTop sz="94660"/>
  </p:normalViewPr>
  <p:slideViewPr>
    <p:cSldViewPr snapToGrid="0">
      <p:cViewPr varScale="1">
        <p:scale>
          <a:sx n="76" d="100"/>
          <a:sy n="76" d="100"/>
        </p:scale>
        <p:origin x="102" y="936"/>
      </p:cViewPr>
      <p:guideLst/>
    </p:cSldViewPr>
  </p:slideViewPr>
  <p:notesTextViewPr>
    <p:cViewPr>
      <p:scale>
        <a:sx n="1" d="1"/>
        <a:sy n="1" d="1"/>
      </p:scale>
      <p:origin x="0" y="0"/>
    </p:cViewPr>
  </p:notesTextViewPr>
  <p:sorterViewPr>
    <p:cViewPr>
      <p:scale>
        <a:sx n="100" d="100"/>
        <a:sy n="100" d="100"/>
      </p:scale>
      <p:origin x="0" y="-8718"/>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FFD31A-EC09-4ADB-9284-7EA5C5BFAC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E99AB958-CCA8-44E1-A371-96EA075F71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8B858F-6D9C-475F-9C6F-D438770FAB08}" type="datetimeFigureOut">
              <a:rPr lang="en-GB" smtClean="0"/>
              <a:t>04/06/2019</a:t>
            </a:fld>
            <a:endParaRPr lang="en-GB" dirty="0"/>
          </a:p>
        </p:txBody>
      </p:sp>
      <p:sp>
        <p:nvSpPr>
          <p:cNvPr id="4" name="Footer Placeholder 3">
            <a:extLst>
              <a:ext uri="{FF2B5EF4-FFF2-40B4-BE49-F238E27FC236}">
                <a16:creationId xmlns:a16="http://schemas.microsoft.com/office/drawing/2014/main" id="{45E9BF8D-D1D2-456D-83FF-F9C0A66401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4651D9E8-9935-44BD-B212-930FFEE755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18BAD1-ED76-41CE-9353-1A5EC5287A46}" type="slidenum">
              <a:rPr lang="en-GB" smtClean="0"/>
              <a:t>‹#›</a:t>
            </a:fld>
            <a:endParaRPr lang="en-GB" dirty="0"/>
          </a:p>
        </p:txBody>
      </p:sp>
    </p:spTree>
    <p:extLst>
      <p:ext uri="{BB962C8B-B14F-4D97-AF65-F5344CB8AC3E}">
        <p14:creationId xmlns:p14="http://schemas.microsoft.com/office/powerpoint/2010/main" val="2548296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D0399-BC2B-492C-AA35-6F00BC60727E}" type="datetimeFigureOut">
              <a:rPr lang="en-GB" smtClean="0"/>
              <a:t>04/06/2019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2735C-9CA8-49DD-8CA6-F2BC31E9DAA6}" type="slidenum">
              <a:rPr lang="en-GB" smtClean="0"/>
              <a:t>‹#›</a:t>
            </a:fld>
            <a:endParaRPr lang="en-GB" dirty="0"/>
          </a:p>
        </p:txBody>
      </p:sp>
    </p:spTree>
    <p:extLst>
      <p:ext uri="{BB962C8B-B14F-4D97-AF65-F5344CB8AC3E}">
        <p14:creationId xmlns:p14="http://schemas.microsoft.com/office/powerpoint/2010/main" val="3217551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1B210D0-F058-4C25-A27B-86A6929363EB}"/>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6D4788FC-883E-4009-8E3D-F01DF12FE2D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START 1120</a:t>
            </a:r>
          </a:p>
          <a:p>
            <a:endParaRPr lang="en-US" altLang="en-US" dirty="0"/>
          </a:p>
          <a:p>
            <a:r>
              <a:rPr lang="en-US" altLang="en-US" dirty="0"/>
              <a:t>defect (something that is not ideal) that could result in medical intervention (doctors or hospital visit) becomes hazard.</a:t>
            </a:r>
            <a:endParaRPr lang="en-GB" altLang="en-US" dirty="0"/>
          </a:p>
          <a:p>
            <a:r>
              <a:rPr lang="en-US" altLang="en-US" dirty="0"/>
              <a:t>Excess cold the most prevalent hazard.</a:t>
            </a:r>
            <a:endParaRPr lang="en-GB" altLang="en-US" dirty="0"/>
          </a:p>
          <a:p>
            <a:endParaRPr lang="en-GB" altLang="en-US" dirty="0"/>
          </a:p>
        </p:txBody>
      </p:sp>
      <p:sp>
        <p:nvSpPr>
          <p:cNvPr id="50180" name="Slide Number Placeholder 3">
            <a:extLst>
              <a:ext uri="{FF2B5EF4-FFF2-40B4-BE49-F238E27FC236}">
                <a16:creationId xmlns:a16="http://schemas.microsoft.com/office/drawing/2014/main" id="{4EF59A15-3CA4-4141-84A3-C57468D510E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Aft>
                <a:spcPct val="0"/>
              </a:spcAft>
            </a:pPr>
            <a:fld id="{A7AB22B0-CC19-41CF-B2B1-A0AFD380BC14}" type="slidenum">
              <a:rPr lang="en-US" altLang="en-US" smtClean="0">
                <a:latin typeface="Times New Roman" panose="02020603050405020304" pitchFamily="18" charset="0"/>
              </a:rPr>
              <a:pPr fontAlgn="base">
                <a:spcAft>
                  <a:spcPct val="0"/>
                </a:spcAft>
              </a:pPr>
              <a:t>23</a:t>
            </a:fld>
            <a:endParaRPr lang="en-US" altLang="en-US"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6005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4289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12692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762000"/>
          </a:xfrm>
        </p:spPr>
        <p:txBody>
          <a:bodyPr/>
          <a:lstStyle/>
          <a:p>
            <a:r>
              <a:rPr lang="en-US"/>
              <a:t>Click to edit Master title style</a:t>
            </a:r>
            <a:endParaRPr lang="en-GB"/>
          </a:p>
        </p:txBody>
      </p:sp>
      <p:sp>
        <p:nvSpPr>
          <p:cNvPr id="3" name="Table Placeholder 2"/>
          <p:cNvSpPr>
            <a:spLocks noGrp="1"/>
          </p:cNvSpPr>
          <p:nvPr>
            <p:ph type="tbl" idx="1"/>
          </p:nvPr>
        </p:nvSpPr>
        <p:spPr>
          <a:xfrm>
            <a:off x="914400" y="1447800"/>
            <a:ext cx="10363200" cy="4267200"/>
          </a:xfrm>
        </p:spPr>
        <p:txBody>
          <a:bodyPr rtlCol="0">
            <a:normAutofit/>
          </a:bodyPr>
          <a:lstStyle/>
          <a:p>
            <a:pPr lvl="0"/>
            <a:endParaRPr lang="en-GB" noProof="0" dirty="0"/>
          </a:p>
        </p:txBody>
      </p:sp>
    </p:spTree>
    <p:extLst>
      <p:ext uri="{BB962C8B-B14F-4D97-AF65-F5344CB8AC3E}">
        <p14:creationId xmlns:p14="http://schemas.microsoft.com/office/powerpoint/2010/main" val="6623597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6/4/2019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0694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6/4/2019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856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6/4/2019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467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6/4/2019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3932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6/4/2019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5802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6/4/2019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2308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6/4/2019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12681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6/4/2019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2015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6/4/2019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pic>
        <p:nvPicPr>
          <p:cNvPr id="10" name="Picture 2">
            <a:extLst>
              <a:ext uri="{FF2B5EF4-FFF2-40B4-BE49-F238E27FC236}">
                <a16:creationId xmlns:a16="http://schemas.microsoft.com/office/drawing/2014/main" id="{EE066F5C-E67A-48E5-8715-FB22F28B5148}"/>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175" y="6117923"/>
            <a:ext cx="1084961" cy="7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id:3B8A2C77-2697-418B-AF9D-66F5B1828155">
            <a:extLst>
              <a:ext uri="{FF2B5EF4-FFF2-40B4-BE49-F238E27FC236}">
                <a16:creationId xmlns:a16="http://schemas.microsoft.com/office/drawing/2014/main" id="{D8B9E1A8-DDFF-42F4-8447-6FFBC53BA7DE}"/>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9610531" y="5950480"/>
            <a:ext cx="2578294" cy="89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284074"/>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hf sldNum="0" hdr="0" ftr="0" dt="0"/>
  <p:txStyles>
    <p:titleStyle>
      <a:lvl1pPr algn="l" defTabSz="914400" rtl="0" eaLnBrk="1" latinLnBrk="0" hangingPunct="1">
        <a:lnSpc>
          <a:spcPct val="90000"/>
        </a:lnSpc>
        <a:spcBef>
          <a:spcPct val="0"/>
        </a:spcBef>
        <a:buNone/>
        <a:defRPr sz="5400" kern="1200" cap="all"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B49F-DFFA-46EA-913C-9B1D03DF3EAD}"/>
              </a:ext>
            </a:extLst>
          </p:cNvPr>
          <p:cNvSpPr>
            <a:spLocks noGrp="1"/>
          </p:cNvSpPr>
          <p:nvPr>
            <p:ph type="ctrTitle"/>
          </p:nvPr>
        </p:nvSpPr>
        <p:spPr>
          <a:xfrm>
            <a:off x="981513" y="1432223"/>
            <a:ext cx="9345335" cy="3035808"/>
          </a:xfrm>
        </p:spPr>
        <p:txBody>
          <a:bodyPr/>
          <a:lstStyle/>
          <a:p>
            <a:r>
              <a:rPr lang="en-GB" sz="11500" b="1" dirty="0"/>
              <a:t>Legal update 2019   </a:t>
            </a:r>
          </a:p>
        </p:txBody>
      </p:sp>
      <p:sp>
        <p:nvSpPr>
          <p:cNvPr id="3" name="Subtitle 2">
            <a:extLst>
              <a:ext uri="{FF2B5EF4-FFF2-40B4-BE49-F238E27FC236}">
                <a16:creationId xmlns:a16="http://schemas.microsoft.com/office/drawing/2014/main" id="{A9637D65-8235-43AE-AD88-B431F5A4A1D3}"/>
              </a:ext>
            </a:extLst>
          </p:cNvPr>
          <p:cNvSpPr>
            <a:spLocks noGrp="1"/>
          </p:cNvSpPr>
          <p:nvPr>
            <p:ph type="subTitle" idx="1"/>
          </p:nvPr>
        </p:nvSpPr>
        <p:spPr>
          <a:xfrm>
            <a:off x="918845" y="5425777"/>
            <a:ext cx="10397903" cy="1069848"/>
          </a:xfrm>
        </p:spPr>
        <p:txBody>
          <a:bodyPr>
            <a:normAutofit/>
          </a:bodyPr>
          <a:lstStyle/>
          <a:p>
            <a:r>
              <a:rPr lang="en-GB" sz="4800" dirty="0"/>
              <a:t>PRESENTED BY DARREL KWONG </a:t>
            </a:r>
          </a:p>
        </p:txBody>
      </p:sp>
    </p:spTree>
    <p:extLst>
      <p:ext uri="{BB962C8B-B14F-4D97-AF65-F5344CB8AC3E}">
        <p14:creationId xmlns:p14="http://schemas.microsoft.com/office/powerpoint/2010/main" val="350969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B58178-2EA6-4720-8C08-4D2EA2FA949C}"/>
              </a:ext>
            </a:extLst>
          </p:cNvPr>
          <p:cNvSpPr>
            <a:spLocks noGrp="1"/>
          </p:cNvSpPr>
          <p:nvPr>
            <p:ph type="title"/>
          </p:nvPr>
        </p:nvSpPr>
        <p:spPr>
          <a:xfrm>
            <a:off x="400715" y="256032"/>
            <a:ext cx="7173752" cy="1609344"/>
          </a:xfrm>
        </p:spPr>
        <p:txBody>
          <a:bodyPr>
            <a:normAutofit fontScale="90000"/>
          </a:bodyPr>
          <a:lstStyle/>
          <a:p>
            <a:r>
              <a:rPr lang="en-GB" sz="6000" b="1" dirty="0"/>
              <a:t>Tenant fees act 2019  </a:t>
            </a:r>
          </a:p>
        </p:txBody>
      </p:sp>
      <p:sp>
        <p:nvSpPr>
          <p:cNvPr id="3" name="Content Placeholder 2">
            <a:extLst>
              <a:ext uri="{FF2B5EF4-FFF2-40B4-BE49-F238E27FC236}">
                <a16:creationId xmlns:a16="http://schemas.microsoft.com/office/drawing/2014/main" id="{C6065A96-9F56-41EE-9D70-EC0A5555EC55}"/>
              </a:ext>
            </a:extLst>
          </p:cNvPr>
          <p:cNvSpPr>
            <a:spLocks noGrp="1"/>
          </p:cNvSpPr>
          <p:nvPr>
            <p:ph idx="1"/>
          </p:nvPr>
        </p:nvSpPr>
        <p:spPr>
          <a:xfrm>
            <a:off x="371521" y="1865376"/>
            <a:ext cx="7173753" cy="4736591"/>
          </a:xfrm>
        </p:spPr>
        <p:txBody>
          <a:bodyPr>
            <a:normAutofit lnSpcReduction="10000"/>
          </a:bodyPr>
          <a:lstStyle/>
          <a:p>
            <a:r>
              <a:rPr lang="en-GB" sz="1800" dirty="0"/>
              <a:t> </a:t>
            </a:r>
            <a:r>
              <a:rPr lang="en-GB" sz="4000" dirty="0"/>
              <a:t>Permitted Payments </a:t>
            </a:r>
          </a:p>
          <a:p>
            <a:pPr lvl="2"/>
            <a:r>
              <a:rPr lang="en-GB" sz="4000" dirty="0"/>
              <a:t>Tenancy Rent </a:t>
            </a:r>
          </a:p>
          <a:p>
            <a:pPr lvl="2"/>
            <a:r>
              <a:rPr lang="en-GB" sz="4000" dirty="0"/>
              <a:t>Tenancy Deposit </a:t>
            </a:r>
          </a:p>
          <a:p>
            <a:pPr lvl="2"/>
            <a:r>
              <a:rPr lang="en-GB" sz="4000" dirty="0"/>
              <a:t>Tenancy Holding Deposits </a:t>
            </a:r>
          </a:p>
          <a:p>
            <a:pPr lvl="2"/>
            <a:r>
              <a:rPr lang="en-GB" sz="4000" dirty="0"/>
              <a:t>Tenancy Damages Payments</a:t>
            </a:r>
          </a:p>
          <a:p>
            <a:pPr lvl="2"/>
            <a:r>
              <a:rPr lang="en-GB" sz="4000" dirty="0"/>
              <a:t>Tenancy Breach Payments</a:t>
            </a:r>
          </a:p>
          <a:p>
            <a:pPr lvl="2"/>
            <a:r>
              <a:rPr lang="en-GB" sz="4000" dirty="0"/>
              <a:t>Utility </a:t>
            </a:r>
          </a:p>
          <a:p>
            <a:pPr lvl="2"/>
            <a:endParaRPr lang="en-GB" sz="1800" dirty="0"/>
          </a:p>
          <a:p>
            <a:pPr lvl="1"/>
            <a:endParaRPr lang="en-GB" dirty="0"/>
          </a:p>
        </p:txBody>
      </p:sp>
      <p:pic>
        <p:nvPicPr>
          <p:cNvPr id="7" name="Graphic 6" descr="Money">
            <a:extLst>
              <a:ext uri="{FF2B5EF4-FFF2-40B4-BE49-F238E27FC236}">
                <a16:creationId xmlns:a16="http://schemas.microsoft.com/office/drawing/2014/main" id="{DBEC81E4-533A-42E4-9E4E-A08D8AB3D2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3460" y="1595727"/>
            <a:ext cx="3369177" cy="3369177"/>
          </a:xfrm>
          <a:prstGeom prst="rect">
            <a:avLst/>
          </a:prstGeom>
        </p:spPr>
      </p:pic>
      <p:grpSp>
        <p:nvGrpSpPr>
          <p:cNvPr id="12" name="Group 11">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56526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58178-2EA6-4720-8C08-4D2EA2FA949C}"/>
              </a:ext>
            </a:extLst>
          </p:cNvPr>
          <p:cNvSpPr>
            <a:spLocks noGrp="1"/>
          </p:cNvSpPr>
          <p:nvPr>
            <p:ph type="title"/>
          </p:nvPr>
        </p:nvSpPr>
        <p:spPr/>
        <p:txBody>
          <a:bodyPr>
            <a:normAutofit/>
          </a:bodyPr>
          <a:lstStyle/>
          <a:p>
            <a:r>
              <a:rPr lang="en-GB" sz="8000" b="1" dirty="0"/>
              <a:t>Tenant fees act 2019  </a:t>
            </a:r>
          </a:p>
        </p:txBody>
      </p:sp>
      <p:sp>
        <p:nvSpPr>
          <p:cNvPr id="3" name="Content Placeholder 2">
            <a:extLst>
              <a:ext uri="{FF2B5EF4-FFF2-40B4-BE49-F238E27FC236}">
                <a16:creationId xmlns:a16="http://schemas.microsoft.com/office/drawing/2014/main" id="{C6065A96-9F56-41EE-9D70-EC0A5555EC55}"/>
              </a:ext>
            </a:extLst>
          </p:cNvPr>
          <p:cNvSpPr>
            <a:spLocks noGrp="1"/>
          </p:cNvSpPr>
          <p:nvPr>
            <p:ph idx="1"/>
          </p:nvPr>
        </p:nvSpPr>
        <p:spPr>
          <a:xfrm>
            <a:off x="1069848" y="1856792"/>
            <a:ext cx="10058400" cy="5026375"/>
          </a:xfrm>
        </p:spPr>
        <p:txBody>
          <a:bodyPr>
            <a:normAutofit lnSpcReduction="10000"/>
          </a:bodyPr>
          <a:lstStyle/>
          <a:p>
            <a:r>
              <a:rPr lang="en-GB" sz="4000" dirty="0"/>
              <a:t>Fines </a:t>
            </a:r>
            <a:r>
              <a:rPr lang="en-GB" sz="6000" dirty="0"/>
              <a:t> </a:t>
            </a:r>
          </a:p>
          <a:p>
            <a:pPr lvl="1"/>
            <a:r>
              <a:rPr lang="en-GB" sz="4000" dirty="0"/>
              <a:t>Trading Standards </a:t>
            </a:r>
          </a:p>
          <a:p>
            <a:pPr lvl="1"/>
            <a:r>
              <a:rPr lang="en-GB" sz="4000" dirty="0"/>
              <a:t>£5k per offence</a:t>
            </a:r>
          </a:p>
          <a:p>
            <a:pPr lvl="1"/>
            <a:r>
              <a:rPr lang="en-GB" sz="4000" dirty="0"/>
              <a:t>Criminal Offence is committed within 5 years of first offence</a:t>
            </a:r>
          </a:p>
          <a:p>
            <a:pPr lvl="1"/>
            <a:r>
              <a:rPr lang="en-GB" sz="4000" dirty="0"/>
              <a:t>Alternative fine £30k</a:t>
            </a:r>
          </a:p>
          <a:p>
            <a:pPr lvl="1"/>
            <a:r>
              <a:rPr lang="en-GB" sz="4000" dirty="0"/>
              <a:t>No section 21 until prohibited payment returned </a:t>
            </a:r>
          </a:p>
          <a:p>
            <a:pPr lvl="1"/>
            <a:endParaRPr lang="en-GB" sz="3400" dirty="0"/>
          </a:p>
          <a:p>
            <a:pPr lvl="1"/>
            <a:endParaRPr lang="en-GB" sz="4000" dirty="0"/>
          </a:p>
        </p:txBody>
      </p:sp>
      <p:pic>
        <p:nvPicPr>
          <p:cNvPr id="9218" name="Picture 2" descr="Image result for fines">
            <a:extLst>
              <a:ext uri="{FF2B5EF4-FFF2-40B4-BE49-F238E27FC236}">
                <a16:creationId xmlns:a16="http://schemas.microsoft.com/office/drawing/2014/main" id="{88B70126-802C-44E2-B189-DC7F06EFE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3095" y="1902534"/>
            <a:ext cx="26479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4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1141-B84A-4789-8D4E-EB8BD16A0C48}"/>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61596E3-D003-49D2-B357-9E6F746509AA}"/>
              </a:ext>
            </a:extLst>
          </p:cNvPr>
          <p:cNvSpPr>
            <a:spLocks noGrp="1"/>
          </p:cNvSpPr>
          <p:nvPr>
            <p:ph idx="1"/>
          </p:nvPr>
        </p:nvSpPr>
        <p:spPr/>
        <p:txBody>
          <a:bodyPr>
            <a:normAutofit fontScale="85000" lnSpcReduction="10000"/>
          </a:bodyPr>
          <a:lstStyle/>
          <a:p>
            <a:pPr marL="0" indent="0" algn="ctr">
              <a:buNone/>
            </a:pPr>
            <a:r>
              <a:rPr lang="en-GB" sz="16600" b="1" dirty="0">
                <a:latin typeface="+mj-lt"/>
              </a:rPr>
              <a:t>TENANCY AGREEMENTS</a:t>
            </a:r>
          </a:p>
        </p:txBody>
      </p:sp>
    </p:spTree>
    <p:extLst>
      <p:ext uri="{BB962C8B-B14F-4D97-AF65-F5344CB8AC3E}">
        <p14:creationId xmlns:p14="http://schemas.microsoft.com/office/powerpoint/2010/main" val="1631746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AA5C-185A-45C0-A88E-95DE3D645474}"/>
              </a:ext>
            </a:extLst>
          </p:cNvPr>
          <p:cNvSpPr>
            <a:spLocks noGrp="1"/>
          </p:cNvSpPr>
          <p:nvPr>
            <p:ph type="title"/>
          </p:nvPr>
        </p:nvSpPr>
        <p:spPr/>
        <p:txBody>
          <a:bodyPr>
            <a:normAutofit fontScale="90000"/>
          </a:bodyPr>
          <a:lstStyle/>
          <a:p>
            <a:pPr eaLnBrk="1" fontAlgn="auto" hangingPunct="1">
              <a:spcAft>
                <a:spcPts val="0"/>
              </a:spcAft>
              <a:defRPr/>
            </a:pPr>
            <a:r>
              <a:rPr lang="en-GB" sz="12500" b="1" dirty="0"/>
              <a:t>UPDATED</a:t>
            </a:r>
            <a:r>
              <a:rPr lang="en-GB" sz="8000" b="1" dirty="0"/>
              <a:t> </a:t>
            </a:r>
          </a:p>
        </p:txBody>
      </p:sp>
      <p:sp>
        <p:nvSpPr>
          <p:cNvPr id="18435" name="Content Placeholder 2">
            <a:extLst>
              <a:ext uri="{FF2B5EF4-FFF2-40B4-BE49-F238E27FC236}">
                <a16:creationId xmlns:a16="http://schemas.microsoft.com/office/drawing/2014/main" id="{ABDCB121-92D6-477C-931A-DCCC50CCA669}"/>
              </a:ext>
            </a:extLst>
          </p:cNvPr>
          <p:cNvSpPr>
            <a:spLocks noGrp="1" noChangeArrowheads="1"/>
          </p:cNvSpPr>
          <p:nvPr>
            <p:ph idx="1"/>
          </p:nvPr>
        </p:nvSpPr>
        <p:spPr/>
        <p:txBody>
          <a:bodyPr>
            <a:noAutofit/>
          </a:bodyPr>
          <a:lstStyle/>
          <a:p>
            <a:pPr eaLnBrk="1" hangingPunct="1"/>
            <a:r>
              <a:rPr lang="en-GB" altLang="en-US" sz="5400" dirty="0"/>
              <a:t>1</a:t>
            </a:r>
            <a:r>
              <a:rPr lang="en-GB" altLang="en-US" sz="5400" baseline="30000" dirty="0"/>
              <a:t>st</a:t>
            </a:r>
            <a:r>
              <a:rPr lang="en-GB" altLang="en-US" sz="5400" dirty="0"/>
              <a:t> June 2019 </a:t>
            </a:r>
          </a:p>
          <a:p>
            <a:pPr eaLnBrk="1" hangingPunct="1"/>
            <a:r>
              <a:rPr lang="en-GB" altLang="en-US" sz="5400" dirty="0"/>
              <a:t>Compliant with Tenant Fee Act </a:t>
            </a:r>
          </a:p>
          <a:p>
            <a:pPr eaLnBrk="1" hangingPunct="1"/>
            <a:r>
              <a:rPr lang="en-GB" altLang="en-US" sz="5400" dirty="0"/>
              <a:t>Provides you with greatest protection </a:t>
            </a:r>
          </a:p>
          <a:p>
            <a:pPr eaLnBrk="1" hangingPunct="1"/>
            <a:r>
              <a:rPr lang="en-GB" altLang="en-US" sz="5400" dirty="0"/>
              <a:t>Reduces risk and liability </a:t>
            </a:r>
          </a:p>
        </p:txBody>
      </p:sp>
    </p:spTree>
    <p:extLst>
      <p:ext uri="{BB962C8B-B14F-4D97-AF65-F5344CB8AC3E}">
        <p14:creationId xmlns:p14="http://schemas.microsoft.com/office/powerpoint/2010/main" val="383394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1141-B84A-4789-8D4E-EB8BD16A0C48}"/>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61596E3-D003-49D2-B357-9E6F746509AA}"/>
              </a:ext>
            </a:extLst>
          </p:cNvPr>
          <p:cNvSpPr>
            <a:spLocks noGrp="1"/>
          </p:cNvSpPr>
          <p:nvPr>
            <p:ph idx="1"/>
          </p:nvPr>
        </p:nvSpPr>
        <p:spPr/>
        <p:txBody>
          <a:bodyPr>
            <a:normAutofit fontScale="92500" lnSpcReduction="10000"/>
          </a:bodyPr>
          <a:lstStyle/>
          <a:p>
            <a:pPr marL="0" indent="0" algn="ctr">
              <a:buNone/>
            </a:pPr>
            <a:r>
              <a:rPr lang="en-GB" sz="16600" b="1" dirty="0">
                <a:latin typeface="+mj-lt"/>
              </a:rPr>
              <a:t>GAS SAFETY RECORDS</a:t>
            </a:r>
          </a:p>
        </p:txBody>
      </p:sp>
    </p:spTree>
    <p:extLst>
      <p:ext uri="{BB962C8B-B14F-4D97-AF65-F5344CB8AC3E}">
        <p14:creationId xmlns:p14="http://schemas.microsoft.com/office/powerpoint/2010/main" val="107433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6663-1320-457A-A973-B76E099DCF6B}"/>
              </a:ext>
            </a:extLst>
          </p:cNvPr>
          <p:cNvSpPr>
            <a:spLocks noGrp="1"/>
          </p:cNvSpPr>
          <p:nvPr>
            <p:ph type="title"/>
          </p:nvPr>
        </p:nvSpPr>
        <p:spPr>
          <a:xfrm>
            <a:off x="570451" y="594795"/>
            <a:ext cx="9831897" cy="1049235"/>
          </a:xfrm>
        </p:spPr>
        <p:txBody>
          <a:bodyPr>
            <a:normAutofit fontScale="90000"/>
          </a:bodyPr>
          <a:lstStyle/>
          <a:p>
            <a:r>
              <a:rPr lang="en-GB" b="1" dirty="0"/>
              <a:t>Caridon property v monty shooltz </a:t>
            </a:r>
          </a:p>
        </p:txBody>
      </p:sp>
      <p:sp>
        <p:nvSpPr>
          <p:cNvPr id="3" name="Content Placeholder 2">
            <a:extLst>
              <a:ext uri="{FF2B5EF4-FFF2-40B4-BE49-F238E27FC236}">
                <a16:creationId xmlns:a16="http://schemas.microsoft.com/office/drawing/2014/main" id="{74D2948C-208A-4442-A593-4C14874B20A5}"/>
              </a:ext>
            </a:extLst>
          </p:cNvPr>
          <p:cNvSpPr>
            <a:spLocks noGrp="1"/>
          </p:cNvSpPr>
          <p:nvPr>
            <p:ph idx="1"/>
          </p:nvPr>
        </p:nvSpPr>
        <p:spPr>
          <a:xfrm>
            <a:off x="1124125" y="1876587"/>
            <a:ext cx="7029973" cy="4156466"/>
          </a:xfrm>
        </p:spPr>
        <p:txBody>
          <a:bodyPr>
            <a:noAutofit/>
          </a:bodyPr>
          <a:lstStyle/>
          <a:p>
            <a:r>
              <a:rPr lang="en-GB" sz="4000" dirty="0"/>
              <a:t>Section 21 invalid</a:t>
            </a:r>
          </a:p>
          <a:p>
            <a:r>
              <a:rPr lang="en-GB" sz="4000" dirty="0"/>
              <a:t>GSR provided 11 months after the tenancy commenced</a:t>
            </a:r>
          </a:p>
          <a:p>
            <a:r>
              <a:rPr lang="en-GB" sz="4000" dirty="0"/>
              <a:t>Served before section 21 notice (assumed) </a:t>
            </a:r>
          </a:p>
          <a:p>
            <a:r>
              <a:rPr lang="en-GB" sz="4000" dirty="0"/>
              <a:t>Both judges experienced housing lawyers </a:t>
            </a:r>
          </a:p>
        </p:txBody>
      </p:sp>
      <p:pic>
        <p:nvPicPr>
          <p:cNvPr id="7" name="Graphic 6" descr="Home">
            <a:extLst>
              <a:ext uri="{FF2B5EF4-FFF2-40B4-BE49-F238E27FC236}">
                <a16:creationId xmlns:a16="http://schemas.microsoft.com/office/drawing/2014/main" id="{7F1E7B2E-D437-47A6-B240-2212542A57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3490" y="2478947"/>
            <a:ext cx="3696691" cy="2951747"/>
          </a:xfrm>
          <a:prstGeom prst="rect">
            <a:avLst/>
          </a:prstGeom>
        </p:spPr>
      </p:pic>
    </p:spTree>
    <p:extLst>
      <p:ext uri="{BB962C8B-B14F-4D97-AF65-F5344CB8AC3E}">
        <p14:creationId xmlns:p14="http://schemas.microsoft.com/office/powerpoint/2010/main" val="379414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EBFD1-C0C8-4598-AD8C-3BCA9379F5E6}"/>
              </a:ext>
            </a:extLst>
          </p:cNvPr>
          <p:cNvSpPr>
            <a:spLocks noGrp="1"/>
          </p:cNvSpPr>
          <p:nvPr>
            <p:ph type="title"/>
          </p:nvPr>
        </p:nvSpPr>
        <p:spPr>
          <a:xfrm>
            <a:off x="642009" y="258130"/>
            <a:ext cx="10058400" cy="1609344"/>
          </a:xfrm>
        </p:spPr>
        <p:txBody>
          <a:bodyPr>
            <a:normAutofit/>
          </a:bodyPr>
          <a:lstStyle/>
          <a:p>
            <a:r>
              <a:rPr lang="en-GB" sz="8800" b="1" dirty="0"/>
              <a:t>Decision?</a:t>
            </a:r>
          </a:p>
        </p:txBody>
      </p:sp>
      <p:sp>
        <p:nvSpPr>
          <p:cNvPr id="3" name="Content Placeholder 2">
            <a:extLst>
              <a:ext uri="{FF2B5EF4-FFF2-40B4-BE49-F238E27FC236}">
                <a16:creationId xmlns:a16="http://schemas.microsoft.com/office/drawing/2014/main" id="{A3D12372-667E-4577-9019-7E26ADD36EB3}"/>
              </a:ext>
            </a:extLst>
          </p:cNvPr>
          <p:cNvSpPr>
            <a:spLocks noGrp="1"/>
          </p:cNvSpPr>
          <p:nvPr>
            <p:ph idx="1"/>
          </p:nvPr>
        </p:nvSpPr>
        <p:spPr>
          <a:xfrm>
            <a:off x="1063752" y="2015734"/>
            <a:ext cx="10303331" cy="4156467"/>
          </a:xfrm>
        </p:spPr>
        <p:txBody>
          <a:bodyPr>
            <a:normAutofit fontScale="92500"/>
          </a:bodyPr>
          <a:lstStyle/>
          <a:p>
            <a:pPr marL="0" indent="0">
              <a:buNone/>
            </a:pPr>
            <a:r>
              <a:rPr lang="en-US" sz="4000" i="1" dirty="0">
                <a:solidFill>
                  <a:srgbClr val="333333"/>
                </a:solidFill>
              </a:rPr>
              <a:t>“It appears that the policy makers in question who draft such materials had thought that the prescribed requirements were all suspensory in their operation. That is to say; that once a landlord had complied with the Regulations that he or she would be able to serve a Section 21 notice even if such compliance was later than had been anticipated.”</a:t>
            </a:r>
            <a:endParaRPr lang="en-GB" sz="4000" dirty="0"/>
          </a:p>
        </p:txBody>
      </p:sp>
    </p:spTree>
    <p:extLst>
      <p:ext uri="{BB962C8B-B14F-4D97-AF65-F5344CB8AC3E}">
        <p14:creationId xmlns:p14="http://schemas.microsoft.com/office/powerpoint/2010/main" val="4177318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8261D-FB57-41B6-AF0B-79C8D1108C7A}"/>
              </a:ext>
            </a:extLst>
          </p:cNvPr>
          <p:cNvSpPr>
            <a:spLocks noGrp="1"/>
          </p:cNvSpPr>
          <p:nvPr>
            <p:ph type="title"/>
          </p:nvPr>
        </p:nvSpPr>
        <p:spPr>
          <a:xfrm>
            <a:off x="637563" y="308464"/>
            <a:ext cx="10058400" cy="1609344"/>
          </a:xfrm>
        </p:spPr>
        <p:txBody>
          <a:bodyPr>
            <a:normAutofit/>
          </a:bodyPr>
          <a:lstStyle/>
          <a:p>
            <a:r>
              <a:rPr lang="en-GB" sz="8800" b="1" dirty="0"/>
              <a:t>Decision?</a:t>
            </a:r>
          </a:p>
        </p:txBody>
      </p:sp>
      <p:sp>
        <p:nvSpPr>
          <p:cNvPr id="3" name="Content Placeholder 2">
            <a:extLst>
              <a:ext uri="{FF2B5EF4-FFF2-40B4-BE49-F238E27FC236}">
                <a16:creationId xmlns:a16="http://schemas.microsoft.com/office/drawing/2014/main" id="{D664A106-A4DA-4964-9113-D62D4C790B4D}"/>
              </a:ext>
            </a:extLst>
          </p:cNvPr>
          <p:cNvSpPr>
            <a:spLocks noGrp="1"/>
          </p:cNvSpPr>
          <p:nvPr>
            <p:ph idx="1"/>
          </p:nvPr>
        </p:nvSpPr>
        <p:spPr>
          <a:xfrm>
            <a:off x="1216404" y="2015734"/>
            <a:ext cx="9479559" cy="4156467"/>
          </a:xfrm>
        </p:spPr>
        <p:txBody>
          <a:bodyPr>
            <a:normAutofit/>
          </a:bodyPr>
          <a:lstStyle/>
          <a:p>
            <a:pPr marL="0" indent="0">
              <a:buNone/>
            </a:pPr>
            <a:r>
              <a:rPr lang="en-US" sz="3600" i="1" dirty="0"/>
              <a:t>“in my judgment, that cannot sit appropriately with the obligation in the GS Regs for notifications to either be given or displayed prior to the taking up of a tenancy by an incoming tenant. That seems to me to have been a ‘once and for all’ obligation on a prospective landlord in relation to a prospective tenant……..”</a:t>
            </a:r>
            <a:endParaRPr lang="en-GB" sz="3600" dirty="0"/>
          </a:p>
        </p:txBody>
      </p:sp>
    </p:spTree>
    <p:extLst>
      <p:ext uri="{BB962C8B-B14F-4D97-AF65-F5344CB8AC3E}">
        <p14:creationId xmlns:p14="http://schemas.microsoft.com/office/powerpoint/2010/main" val="1097661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B141-83B7-4AFC-8937-FABA80A29A5C}"/>
              </a:ext>
            </a:extLst>
          </p:cNvPr>
          <p:cNvSpPr>
            <a:spLocks noGrp="1"/>
          </p:cNvSpPr>
          <p:nvPr>
            <p:ph type="title"/>
          </p:nvPr>
        </p:nvSpPr>
        <p:spPr>
          <a:xfrm>
            <a:off x="577516" y="406390"/>
            <a:ext cx="10058400" cy="1609344"/>
          </a:xfrm>
        </p:spPr>
        <p:txBody>
          <a:bodyPr>
            <a:normAutofit/>
          </a:bodyPr>
          <a:lstStyle/>
          <a:p>
            <a:r>
              <a:rPr lang="en-GB" sz="8800" b="1" dirty="0"/>
              <a:t>Decision? </a:t>
            </a:r>
          </a:p>
        </p:txBody>
      </p:sp>
      <p:sp>
        <p:nvSpPr>
          <p:cNvPr id="3" name="Content Placeholder 2">
            <a:extLst>
              <a:ext uri="{FF2B5EF4-FFF2-40B4-BE49-F238E27FC236}">
                <a16:creationId xmlns:a16="http://schemas.microsoft.com/office/drawing/2014/main" id="{794655DF-3034-45D0-B2D8-7930F7B81321}"/>
              </a:ext>
            </a:extLst>
          </p:cNvPr>
          <p:cNvSpPr>
            <a:spLocks noGrp="1"/>
          </p:cNvSpPr>
          <p:nvPr>
            <p:ph idx="1"/>
          </p:nvPr>
        </p:nvSpPr>
        <p:spPr>
          <a:xfrm>
            <a:off x="1149292" y="2015734"/>
            <a:ext cx="9486624" cy="4587197"/>
          </a:xfrm>
        </p:spPr>
        <p:txBody>
          <a:bodyPr>
            <a:normAutofit lnSpcReduction="10000"/>
          </a:bodyPr>
          <a:lstStyle/>
          <a:p>
            <a:pPr marL="0" indent="0">
              <a:buNone/>
            </a:pPr>
            <a:r>
              <a:rPr lang="en-US" sz="3600" i="1" dirty="0">
                <a:solidFill>
                  <a:srgbClr val="333333"/>
                </a:solidFill>
              </a:rPr>
              <a:t>“</a:t>
            </a:r>
            <a:r>
              <a:rPr lang="en-US" sz="3900" i="1" dirty="0">
                <a:solidFill>
                  <a:srgbClr val="333333"/>
                </a:solidFill>
              </a:rPr>
              <a:t>Once opportunity has been missed, there is in my judgment no sense in which it can be rectified. If the Minister believed that that ‘once and for all’ cut off should not debar a landlord from serving a Section 21 notice, it was open to the SoS to simply disapply those parts of Paragraphs 6 and 7 of Regulation 36 in express terms in what has become Regulation 2(2).”</a:t>
            </a:r>
            <a:endParaRPr lang="en-GB" sz="3600" dirty="0"/>
          </a:p>
        </p:txBody>
      </p:sp>
    </p:spTree>
    <p:extLst>
      <p:ext uri="{BB962C8B-B14F-4D97-AF65-F5344CB8AC3E}">
        <p14:creationId xmlns:p14="http://schemas.microsoft.com/office/powerpoint/2010/main" val="991139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A3762-FA19-4E04-B53F-9EA0A7244163}"/>
              </a:ext>
            </a:extLst>
          </p:cNvPr>
          <p:cNvSpPr>
            <a:spLocks noGrp="1"/>
          </p:cNvSpPr>
          <p:nvPr>
            <p:ph type="title"/>
          </p:nvPr>
        </p:nvSpPr>
        <p:spPr>
          <a:xfrm>
            <a:off x="587140" y="352981"/>
            <a:ext cx="10058400" cy="1609344"/>
          </a:xfrm>
        </p:spPr>
        <p:txBody>
          <a:bodyPr>
            <a:normAutofit/>
          </a:bodyPr>
          <a:lstStyle/>
          <a:p>
            <a:r>
              <a:rPr lang="en-GB" sz="9600" b="1" dirty="0"/>
              <a:t>Conclusion</a:t>
            </a:r>
          </a:p>
        </p:txBody>
      </p:sp>
      <p:sp>
        <p:nvSpPr>
          <p:cNvPr id="3" name="Content Placeholder 2">
            <a:extLst>
              <a:ext uri="{FF2B5EF4-FFF2-40B4-BE49-F238E27FC236}">
                <a16:creationId xmlns:a16="http://schemas.microsoft.com/office/drawing/2014/main" id="{39517719-C364-46F0-B119-144C1C64E3DD}"/>
              </a:ext>
            </a:extLst>
          </p:cNvPr>
          <p:cNvSpPr>
            <a:spLocks noGrp="1"/>
          </p:cNvSpPr>
          <p:nvPr>
            <p:ph idx="1"/>
          </p:nvPr>
        </p:nvSpPr>
        <p:spPr>
          <a:xfrm>
            <a:off x="1216403" y="1962325"/>
            <a:ext cx="9429137" cy="4823486"/>
          </a:xfrm>
        </p:spPr>
        <p:txBody>
          <a:bodyPr>
            <a:normAutofit/>
          </a:bodyPr>
          <a:lstStyle/>
          <a:p>
            <a:r>
              <a:rPr lang="en-GB" sz="3600" dirty="0"/>
              <a:t>Poor drafting of legislation </a:t>
            </a:r>
          </a:p>
          <a:p>
            <a:pPr lvl="1"/>
            <a:r>
              <a:rPr lang="en-GB" sz="2800" dirty="0"/>
              <a:t>Only exempted the 28 day requirement for GSR renewals </a:t>
            </a:r>
          </a:p>
          <a:p>
            <a:r>
              <a:rPr lang="en-GB" sz="3600" dirty="0"/>
              <a:t>County court decision so not binding on other courts (except in London)</a:t>
            </a:r>
          </a:p>
          <a:p>
            <a:r>
              <a:rPr lang="en-GB" sz="3600" dirty="0"/>
              <a:t>Awaiting higher court decision or</a:t>
            </a:r>
          </a:p>
          <a:p>
            <a:r>
              <a:rPr lang="en-GB" sz="3600" dirty="0"/>
              <a:t>New legislation (don’t hold your breath) </a:t>
            </a:r>
          </a:p>
          <a:p>
            <a:r>
              <a:rPr lang="en-GB" sz="3600" dirty="0"/>
              <a:t>Educate/amend process </a:t>
            </a:r>
          </a:p>
        </p:txBody>
      </p:sp>
    </p:spTree>
    <p:extLst>
      <p:ext uri="{BB962C8B-B14F-4D97-AF65-F5344CB8AC3E}">
        <p14:creationId xmlns:p14="http://schemas.microsoft.com/office/powerpoint/2010/main" val="42475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AA5C-185A-45C0-A88E-95DE3D645474}"/>
              </a:ext>
            </a:extLst>
          </p:cNvPr>
          <p:cNvSpPr>
            <a:spLocks noGrp="1"/>
          </p:cNvSpPr>
          <p:nvPr>
            <p:ph type="title"/>
          </p:nvPr>
        </p:nvSpPr>
        <p:spPr/>
        <p:txBody>
          <a:bodyPr>
            <a:normAutofit fontScale="90000"/>
          </a:bodyPr>
          <a:lstStyle/>
          <a:p>
            <a:pPr eaLnBrk="1" fontAlgn="auto" hangingPunct="1">
              <a:spcAft>
                <a:spcPts val="0"/>
              </a:spcAft>
              <a:defRPr/>
            </a:pPr>
            <a:r>
              <a:rPr lang="en-GB" sz="8000" b="1" dirty="0"/>
              <a:t>Objective of tonight  </a:t>
            </a:r>
          </a:p>
        </p:txBody>
      </p:sp>
      <p:sp>
        <p:nvSpPr>
          <p:cNvPr id="18435" name="Content Placeholder 2">
            <a:extLst>
              <a:ext uri="{FF2B5EF4-FFF2-40B4-BE49-F238E27FC236}">
                <a16:creationId xmlns:a16="http://schemas.microsoft.com/office/drawing/2014/main" id="{ABDCB121-92D6-477C-931A-DCCC50CCA669}"/>
              </a:ext>
            </a:extLst>
          </p:cNvPr>
          <p:cNvSpPr>
            <a:spLocks noGrp="1" noChangeArrowheads="1"/>
          </p:cNvSpPr>
          <p:nvPr>
            <p:ph idx="1"/>
          </p:nvPr>
        </p:nvSpPr>
        <p:spPr/>
        <p:txBody>
          <a:bodyPr>
            <a:noAutofit/>
          </a:bodyPr>
          <a:lstStyle/>
          <a:p>
            <a:pPr eaLnBrk="1" hangingPunct="1"/>
            <a:r>
              <a:rPr lang="en-GB" altLang="en-US" sz="5400" dirty="0"/>
              <a:t>To be better prepared for the challenges of today and tomorrow</a:t>
            </a:r>
          </a:p>
          <a:p>
            <a:pPr eaLnBrk="1" hangingPunct="1"/>
            <a:r>
              <a:rPr lang="en-GB" altLang="en-US" sz="5400" dirty="0"/>
              <a:t>To improve knowledge </a:t>
            </a:r>
          </a:p>
          <a:p>
            <a:pPr eaLnBrk="1" hangingPunct="1"/>
            <a:r>
              <a:rPr lang="en-GB" altLang="en-US" sz="5400" dirty="0"/>
              <a:t>To enjoy </a:t>
            </a:r>
          </a:p>
        </p:txBody>
      </p:sp>
    </p:spTree>
    <p:extLst>
      <p:ext uri="{BB962C8B-B14F-4D97-AF65-F5344CB8AC3E}">
        <p14:creationId xmlns:p14="http://schemas.microsoft.com/office/powerpoint/2010/main" val="205293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1141-B84A-4789-8D4E-EB8BD16A0C48}"/>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61596E3-D003-49D2-B357-9E6F746509AA}"/>
              </a:ext>
            </a:extLst>
          </p:cNvPr>
          <p:cNvSpPr>
            <a:spLocks noGrp="1"/>
          </p:cNvSpPr>
          <p:nvPr>
            <p:ph idx="1"/>
          </p:nvPr>
        </p:nvSpPr>
        <p:spPr/>
        <p:txBody>
          <a:bodyPr>
            <a:normAutofit fontScale="92500" lnSpcReduction="10000"/>
          </a:bodyPr>
          <a:lstStyle/>
          <a:p>
            <a:pPr marL="0" indent="0" algn="ctr">
              <a:buNone/>
            </a:pPr>
            <a:r>
              <a:rPr lang="en-GB" sz="16600" b="1" dirty="0">
                <a:latin typeface="+mj-lt"/>
              </a:rPr>
              <a:t>FITNESS TEST 2018 </a:t>
            </a:r>
          </a:p>
        </p:txBody>
      </p:sp>
    </p:spTree>
    <p:extLst>
      <p:ext uri="{BB962C8B-B14F-4D97-AF65-F5344CB8AC3E}">
        <p14:creationId xmlns:p14="http://schemas.microsoft.com/office/powerpoint/2010/main" val="2201779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A1B58178-2EA6-4720-8C08-4D2EA2FA949C}"/>
              </a:ext>
            </a:extLst>
          </p:cNvPr>
          <p:cNvSpPr>
            <a:spLocks noGrp="1"/>
          </p:cNvSpPr>
          <p:nvPr>
            <p:ph type="title"/>
          </p:nvPr>
        </p:nvSpPr>
        <p:spPr>
          <a:xfrm>
            <a:off x="643468" y="643466"/>
            <a:ext cx="3686312" cy="5528734"/>
          </a:xfrm>
        </p:spPr>
        <p:txBody>
          <a:bodyPr>
            <a:normAutofit/>
          </a:bodyPr>
          <a:lstStyle/>
          <a:p>
            <a:pPr algn="r"/>
            <a:r>
              <a:rPr lang="en-GB" sz="4800" b="1">
                <a:solidFill>
                  <a:srgbClr val="FFFFFF"/>
                </a:solidFill>
              </a:rPr>
              <a:t>Fitness (for human habitation)</a:t>
            </a:r>
          </a:p>
        </p:txBody>
      </p:sp>
      <p:sp>
        <p:nvSpPr>
          <p:cNvPr id="3" name="Content Placeholder 2">
            <a:extLst>
              <a:ext uri="{FF2B5EF4-FFF2-40B4-BE49-F238E27FC236}">
                <a16:creationId xmlns:a16="http://schemas.microsoft.com/office/drawing/2014/main" id="{C6065A96-9F56-41EE-9D70-EC0A5555EC55}"/>
              </a:ext>
            </a:extLst>
          </p:cNvPr>
          <p:cNvSpPr>
            <a:spLocks noGrp="1"/>
          </p:cNvSpPr>
          <p:nvPr>
            <p:ph idx="1"/>
          </p:nvPr>
        </p:nvSpPr>
        <p:spPr>
          <a:xfrm>
            <a:off x="5053780" y="220717"/>
            <a:ext cx="6991075" cy="6637283"/>
          </a:xfrm>
        </p:spPr>
        <p:txBody>
          <a:bodyPr anchor="ctr">
            <a:normAutofit/>
          </a:bodyPr>
          <a:lstStyle/>
          <a:p>
            <a:r>
              <a:rPr lang="en-GB" sz="4000" dirty="0"/>
              <a:t>March 2019 </a:t>
            </a:r>
          </a:p>
          <a:p>
            <a:r>
              <a:rPr lang="en-GB" sz="4000" dirty="0"/>
              <a:t>Requirement to:</a:t>
            </a:r>
          </a:p>
          <a:p>
            <a:pPr lvl="1"/>
            <a:r>
              <a:rPr lang="en-GB" sz="3600" dirty="0"/>
              <a:t>Grant tenancy *fit*</a:t>
            </a:r>
          </a:p>
          <a:p>
            <a:pPr lvl="1"/>
            <a:r>
              <a:rPr lang="en-GB" sz="3600" dirty="0"/>
              <a:t>Keep tenancy *fit*</a:t>
            </a:r>
          </a:p>
          <a:p>
            <a:r>
              <a:rPr lang="en-GB" sz="4000" dirty="0"/>
              <a:t>Empowers tenant</a:t>
            </a:r>
          </a:p>
          <a:p>
            <a:pPr lvl="1"/>
            <a:r>
              <a:rPr lang="en-GB" sz="3600" dirty="0"/>
              <a:t>Right to compensation </a:t>
            </a:r>
          </a:p>
          <a:p>
            <a:r>
              <a:rPr lang="en-GB" sz="4000" dirty="0"/>
              <a:t>Will follow the HHSRS </a:t>
            </a:r>
          </a:p>
          <a:p>
            <a:pPr lvl="1"/>
            <a:r>
              <a:rPr lang="en-GB" sz="3600" dirty="0"/>
              <a:t>29 hazards</a:t>
            </a:r>
          </a:p>
          <a:p>
            <a:pPr lvl="1"/>
            <a:r>
              <a:rPr lang="en-GB" sz="3600" dirty="0"/>
              <a:t>Intention to update HHSRS </a:t>
            </a:r>
          </a:p>
          <a:p>
            <a:pPr lvl="1"/>
            <a:endParaRPr lang="en-GB" dirty="0"/>
          </a:p>
        </p:txBody>
      </p:sp>
    </p:spTree>
    <p:extLst>
      <p:ext uri="{BB962C8B-B14F-4D97-AF65-F5344CB8AC3E}">
        <p14:creationId xmlns:p14="http://schemas.microsoft.com/office/powerpoint/2010/main" val="129551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1B58178-2EA6-4720-8C08-4D2EA2FA949C}"/>
              </a:ext>
            </a:extLst>
          </p:cNvPr>
          <p:cNvSpPr>
            <a:spLocks noGrp="1"/>
          </p:cNvSpPr>
          <p:nvPr>
            <p:ph type="title"/>
          </p:nvPr>
        </p:nvSpPr>
        <p:spPr>
          <a:xfrm>
            <a:off x="1069848" y="484632"/>
            <a:ext cx="10058400" cy="1609344"/>
          </a:xfrm>
        </p:spPr>
        <p:txBody>
          <a:bodyPr>
            <a:normAutofit/>
          </a:bodyPr>
          <a:lstStyle/>
          <a:p>
            <a:r>
              <a:rPr lang="en-GB" b="1" dirty="0"/>
              <a:t>Fitness (for human habitation)</a:t>
            </a:r>
          </a:p>
        </p:txBody>
      </p:sp>
      <p:sp>
        <p:nvSpPr>
          <p:cNvPr id="3" name="Content Placeholder 2">
            <a:extLst>
              <a:ext uri="{FF2B5EF4-FFF2-40B4-BE49-F238E27FC236}">
                <a16:creationId xmlns:a16="http://schemas.microsoft.com/office/drawing/2014/main" id="{C6065A96-9F56-41EE-9D70-EC0A5555EC55}"/>
              </a:ext>
            </a:extLst>
          </p:cNvPr>
          <p:cNvSpPr>
            <a:spLocks noGrp="1"/>
          </p:cNvSpPr>
          <p:nvPr>
            <p:ph idx="1"/>
          </p:nvPr>
        </p:nvSpPr>
        <p:spPr>
          <a:xfrm>
            <a:off x="1069848" y="2320412"/>
            <a:ext cx="10058400" cy="3851787"/>
          </a:xfrm>
        </p:spPr>
        <p:txBody>
          <a:bodyPr>
            <a:normAutofit fontScale="92500"/>
          </a:bodyPr>
          <a:lstStyle/>
          <a:p>
            <a:r>
              <a:rPr lang="en-GB" sz="4800" dirty="0"/>
              <a:t>Amends Landlord &amp; Tenant Act1985 </a:t>
            </a:r>
          </a:p>
          <a:p>
            <a:r>
              <a:rPr lang="en-GB" sz="4800" dirty="0"/>
              <a:t>Adds implied term for England </a:t>
            </a:r>
          </a:p>
          <a:p>
            <a:r>
              <a:rPr lang="en-GB" sz="4800" dirty="0"/>
              <a:t>Landlord promises to keep:</a:t>
            </a:r>
          </a:p>
          <a:p>
            <a:pPr lvl="1"/>
            <a:r>
              <a:rPr lang="en-GB" sz="4400" dirty="0"/>
              <a:t>(a) fit for human habitation at start</a:t>
            </a:r>
          </a:p>
          <a:p>
            <a:pPr lvl="1"/>
            <a:r>
              <a:rPr lang="en-GB" sz="4400" dirty="0"/>
              <a:t>(b) stay in that state </a:t>
            </a:r>
          </a:p>
          <a:p>
            <a:pPr lvl="1"/>
            <a:endParaRPr lang="en-GB" dirty="0"/>
          </a:p>
        </p:txBody>
      </p:sp>
    </p:spTree>
    <p:extLst>
      <p:ext uri="{BB962C8B-B14F-4D97-AF65-F5344CB8AC3E}">
        <p14:creationId xmlns:p14="http://schemas.microsoft.com/office/powerpoint/2010/main" val="176916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D464A66-BF68-4E00-80EC-BC6D4EE77F35}"/>
              </a:ext>
            </a:extLst>
          </p:cNvPr>
          <p:cNvSpPr>
            <a:spLocks noGrp="1" noChangeArrowheads="1"/>
          </p:cNvSpPr>
          <p:nvPr>
            <p:ph type="title"/>
          </p:nvPr>
        </p:nvSpPr>
        <p:spPr/>
        <p:txBody>
          <a:bodyPr>
            <a:noAutofit/>
          </a:bodyPr>
          <a:lstStyle/>
          <a:p>
            <a:pPr>
              <a:defRPr/>
            </a:pPr>
            <a:r>
              <a:rPr lang="en-GB" altLang="en-US" sz="7200" b="1" dirty="0"/>
              <a:t>HHSRS Areas</a:t>
            </a:r>
            <a:endParaRPr lang="en-US" altLang="en-US" sz="7200" b="1" dirty="0"/>
          </a:p>
        </p:txBody>
      </p:sp>
      <p:graphicFrame>
        <p:nvGraphicFramePr>
          <p:cNvPr id="102491" name="Group 91">
            <a:extLst>
              <a:ext uri="{FF2B5EF4-FFF2-40B4-BE49-F238E27FC236}">
                <a16:creationId xmlns:a16="http://schemas.microsoft.com/office/drawing/2014/main" id="{6966C0A5-71DC-4820-A93F-807515118882}"/>
              </a:ext>
            </a:extLst>
          </p:cNvPr>
          <p:cNvGraphicFramePr>
            <a:graphicFrameLocks noGrp="1"/>
          </p:cNvGraphicFramePr>
          <p:nvPr>
            <p:ph type="tbl" idx="1"/>
            <p:extLst>
              <p:ext uri="{D42A27DB-BD31-4B8C-83A1-F6EECF244321}">
                <p14:modId xmlns:p14="http://schemas.microsoft.com/office/powerpoint/2010/main" val="124648085"/>
              </p:ext>
            </p:extLst>
          </p:nvPr>
        </p:nvGraphicFramePr>
        <p:xfrm>
          <a:off x="914400" y="1219201"/>
          <a:ext cx="11030552" cy="4823647"/>
        </p:xfrm>
        <a:graphic>
          <a:graphicData uri="http://schemas.openxmlformats.org/drawingml/2006/table">
            <a:tbl>
              <a:tblPr/>
              <a:tblGrid>
                <a:gridCol w="3578568">
                  <a:extLst>
                    <a:ext uri="{9D8B030D-6E8A-4147-A177-3AD203B41FA5}">
                      <a16:colId xmlns:a16="http://schemas.microsoft.com/office/drawing/2014/main" val="20000"/>
                    </a:ext>
                  </a:extLst>
                </a:gridCol>
                <a:gridCol w="2477937">
                  <a:extLst>
                    <a:ext uri="{9D8B030D-6E8A-4147-A177-3AD203B41FA5}">
                      <a16:colId xmlns:a16="http://schemas.microsoft.com/office/drawing/2014/main" val="20001"/>
                    </a:ext>
                  </a:extLst>
                </a:gridCol>
                <a:gridCol w="2524385">
                  <a:extLst>
                    <a:ext uri="{9D8B030D-6E8A-4147-A177-3AD203B41FA5}">
                      <a16:colId xmlns:a16="http://schemas.microsoft.com/office/drawing/2014/main" val="20002"/>
                    </a:ext>
                  </a:extLst>
                </a:gridCol>
                <a:gridCol w="2449662">
                  <a:extLst>
                    <a:ext uri="{9D8B030D-6E8A-4147-A177-3AD203B41FA5}">
                      <a16:colId xmlns:a16="http://schemas.microsoft.com/office/drawing/2014/main" val="20003"/>
                    </a:ext>
                  </a:extLst>
                </a:gridCol>
              </a:tblGrid>
              <a:tr h="65430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Excess heat/cold (2)</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Radiation</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Noise</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Fire        </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976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Damp/mould growth</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Uncombusted fuel gas</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Crowding &amp; space</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Flames, Hot surfaces etc</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9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Asbestos and MMF</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Lighting</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Food safety</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Falls (4)</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09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Biocides</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VOCs</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Water supply</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Explosions</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5856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Carbon monoxide etc</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Entry by Intruders</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Collision and Entrapment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2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Position &amp; operability of amenities </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128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Lead              </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Hygiene (2) </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Electrical</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Structural </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9192" name="Rectangle 3">
            <a:extLst>
              <a:ext uri="{FF2B5EF4-FFF2-40B4-BE49-F238E27FC236}">
                <a16:creationId xmlns:a16="http://schemas.microsoft.com/office/drawing/2014/main" id="{4380BB4F-39DE-41F0-B59E-075548D1C281}"/>
              </a:ext>
            </a:extLst>
          </p:cNvPr>
          <p:cNvSpPr>
            <a:spLocks noChangeArrowheads="1"/>
          </p:cNvSpPr>
          <p:nvPr/>
        </p:nvSpPr>
        <p:spPr bwMode="auto">
          <a:xfrm>
            <a:off x="1524001" y="22504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GB" altLang="en-US" sz="2400" dirty="0">
              <a:latin typeface="Times New Roman" panose="02020603050405020304" pitchFamily="18" charset="0"/>
            </a:endParaRPr>
          </a:p>
        </p:txBody>
      </p:sp>
      <p:sp>
        <p:nvSpPr>
          <p:cNvPr id="49193" name="Text Box 4">
            <a:extLst>
              <a:ext uri="{FF2B5EF4-FFF2-40B4-BE49-F238E27FC236}">
                <a16:creationId xmlns:a16="http://schemas.microsoft.com/office/drawing/2014/main" id="{D00E8CDB-8A3F-41FE-8BBE-0F02AA9B255C}"/>
              </a:ext>
            </a:extLst>
          </p:cNvPr>
          <p:cNvSpPr txBox="1">
            <a:spLocks noChangeArrowheads="1"/>
          </p:cNvSpPr>
          <p:nvPr/>
        </p:nvSpPr>
        <p:spPr bwMode="auto">
          <a:xfrm>
            <a:off x="4191000" y="2286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50000"/>
              </a:spcBef>
              <a:buClrTx/>
              <a:buSzTx/>
              <a:buFontTx/>
              <a:buNone/>
            </a:pPr>
            <a:endParaRPr lang="en-GB" altLang="en-US" sz="2400" dirty="0">
              <a:latin typeface="Times New Roman" panose="02020603050405020304" pitchFamily="18"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B58178-2EA6-4720-8C08-4D2EA2FA949C}"/>
              </a:ext>
            </a:extLst>
          </p:cNvPr>
          <p:cNvSpPr>
            <a:spLocks noGrp="1"/>
          </p:cNvSpPr>
          <p:nvPr>
            <p:ph type="title"/>
          </p:nvPr>
        </p:nvSpPr>
        <p:spPr>
          <a:xfrm>
            <a:off x="382280" y="484632"/>
            <a:ext cx="6743844" cy="1609344"/>
          </a:xfrm>
        </p:spPr>
        <p:txBody>
          <a:bodyPr>
            <a:normAutofit/>
          </a:bodyPr>
          <a:lstStyle/>
          <a:p>
            <a:r>
              <a:rPr lang="en-GB" sz="4800" b="1"/>
              <a:t>Fitness (for human habitation)</a:t>
            </a:r>
          </a:p>
        </p:txBody>
      </p:sp>
      <p:sp>
        <p:nvSpPr>
          <p:cNvPr id="3" name="Content Placeholder 2">
            <a:extLst>
              <a:ext uri="{FF2B5EF4-FFF2-40B4-BE49-F238E27FC236}">
                <a16:creationId xmlns:a16="http://schemas.microsoft.com/office/drawing/2014/main" id="{C6065A96-9F56-41EE-9D70-EC0A5555EC55}"/>
              </a:ext>
            </a:extLst>
          </p:cNvPr>
          <p:cNvSpPr>
            <a:spLocks noGrp="1"/>
          </p:cNvSpPr>
          <p:nvPr>
            <p:ph idx="1"/>
          </p:nvPr>
        </p:nvSpPr>
        <p:spPr>
          <a:xfrm>
            <a:off x="382279" y="2121407"/>
            <a:ext cx="6743845" cy="4565473"/>
          </a:xfrm>
        </p:spPr>
        <p:txBody>
          <a:bodyPr>
            <a:normAutofit lnSpcReduction="10000"/>
          </a:bodyPr>
          <a:lstStyle/>
          <a:p>
            <a:r>
              <a:rPr lang="en-GB" sz="4000" dirty="0"/>
              <a:t>Implementation </a:t>
            </a:r>
          </a:p>
          <a:p>
            <a:pPr lvl="1"/>
            <a:r>
              <a:rPr lang="en-GB" sz="4000" dirty="0"/>
              <a:t>Applies to new tenancies that commenced on or after 20</a:t>
            </a:r>
            <a:r>
              <a:rPr lang="en-GB" sz="4000" baseline="30000" dirty="0"/>
              <a:t>th</a:t>
            </a:r>
            <a:r>
              <a:rPr lang="en-GB" sz="4000" dirty="0"/>
              <a:t> March 2019</a:t>
            </a:r>
          </a:p>
          <a:p>
            <a:pPr lvl="1"/>
            <a:r>
              <a:rPr lang="en-GB" sz="4000" dirty="0"/>
              <a:t>When tenancy becomes statutory periodic</a:t>
            </a:r>
          </a:p>
          <a:p>
            <a:pPr lvl="1"/>
            <a:r>
              <a:rPr lang="en-GB" sz="4000" dirty="0"/>
              <a:t>All tenancies on the 20</a:t>
            </a:r>
            <a:r>
              <a:rPr lang="en-GB" sz="4000" baseline="30000" dirty="0"/>
              <a:t>th</a:t>
            </a:r>
            <a:r>
              <a:rPr lang="en-GB" sz="4000" dirty="0"/>
              <a:t> March 2020 </a:t>
            </a:r>
          </a:p>
          <a:p>
            <a:pPr marL="274320" lvl="1" indent="0">
              <a:buNone/>
            </a:pPr>
            <a:endParaRPr lang="en-GB" dirty="0"/>
          </a:p>
          <a:p>
            <a:pPr lvl="1"/>
            <a:endParaRPr lang="en-GB" dirty="0"/>
          </a:p>
          <a:p>
            <a:pPr lvl="1"/>
            <a:endParaRPr lang="en-GB" dirty="0"/>
          </a:p>
        </p:txBody>
      </p:sp>
      <p:pic>
        <p:nvPicPr>
          <p:cNvPr id="7" name="Graphic 6" descr="Arrow: Slight curve">
            <a:extLst>
              <a:ext uri="{FF2B5EF4-FFF2-40B4-BE49-F238E27FC236}">
                <a16:creationId xmlns:a16="http://schemas.microsoft.com/office/drawing/2014/main" id="{929002C7-2768-4D54-9458-5986536252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3460" y="1595727"/>
            <a:ext cx="3369177" cy="3369177"/>
          </a:xfrm>
          <a:prstGeom prst="rect">
            <a:avLst/>
          </a:prstGeom>
        </p:spPr>
      </p:pic>
      <p:grpSp>
        <p:nvGrpSpPr>
          <p:cNvPr id="12" name="Group 11">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8538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58178-2EA6-4720-8C08-4D2EA2FA949C}"/>
              </a:ext>
            </a:extLst>
          </p:cNvPr>
          <p:cNvSpPr>
            <a:spLocks noGrp="1"/>
          </p:cNvSpPr>
          <p:nvPr>
            <p:ph type="title"/>
          </p:nvPr>
        </p:nvSpPr>
        <p:spPr>
          <a:xfrm>
            <a:off x="1069847" y="221381"/>
            <a:ext cx="10432341" cy="1872595"/>
          </a:xfrm>
        </p:spPr>
        <p:txBody>
          <a:bodyPr>
            <a:normAutofit/>
          </a:bodyPr>
          <a:lstStyle/>
          <a:p>
            <a:r>
              <a:rPr lang="en-GB" b="1" dirty="0"/>
              <a:t>Fitness (for human habitation)</a:t>
            </a:r>
          </a:p>
        </p:txBody>
      </p:sp>
      <p:sp>
        <p:nvSpPr>
          <p:cNvPr id="3" name="Content Placeholder 2">
            <a:extLst>
              <a:ext uri="{FF2B5EF4-FFF2-40B4-BE49-F238E27FC236}">
                <a16:creationId xmlns:a16="http://schemas.microsoft.com/office/drawing/2014/main" id="{C6065A96-9F56-41EE-9D70-EC0A5555EC55}"/>
              </a:ext>
            </a:extLst>
          </p:cNvPr>
          <p:cNvSpPr>
            <a:spLocks noGrp="1"/>
          </p:cNvSpPr>
          <p:nvPr>
            <p:ph idx="1"/>
          </p:nvPr>
        </p:nvSpPr>
        <p:spPr>
          <a:xfrm>
            <a:off x="1069848" y="2121408"/>
            <a:ext cx="10058400" cy="4736592"/>
          </a:xfrm>
        </p:spPr>
        <p:txBody>
          <a:bodyPr>
            <a:normAutofit fontScale="92500" lnSpcReduction="10000"/>
          </a:bodyPr>
          <a:lstStyle/>
          <a:p>
            <a:r>
              <a:rPr lang="en-GB" sz="5400" dirty="0"/>
              <a:t>What does it mean?</a:t>
            </a:r>
          </a:p>
          <a:p>
            <a:pPr lvl="1"/>
            <a:r>
              <a:rPr lang="en-GB" sz="4400" dirty="0"/>
              <a:t>Allows the tenant to seek compensation </a:t>
            </a:r>
          </a:p>
          <a:p>
            <a:pPr lvl="1"/>
            <a:r>
              <a:rPr lang="en-GB" sz="4400" dirty="0"/>
              <a:t>Forces the landlord to conduct work </a:t>
            </a:r>
          </a:p>
          <a:p>
            <a:pPr lvl="1"/>
            <a:r>
              <a:rPr lang="en-GB" sz="4400" dirty="0"/>
              <a:t>Court’s interpretation </a:t>
            </a:r>
          </a:p>
          <a:p>
            <a:pPr lvl="1"/>
            <a:r>
              <a:rPr lang="en-GB" sz="4400" dirty="0"/>
              <a:t>Increases importance of record keeping </a:t>
            </a:r>
          </a:p>
          <a:p>
            <a:pPr lvl="1"/>
            <a:r>
              <a:rPr lang="en-GB" sz="4400" dirty="0"/>
              <a:t>Acting in prompt and efficient manner </a:t>
            </a:r>
          </a:p>
          <a:p>
            <a:pPr lvl="1"/>
            <a:endParaRPr lang="en-GB" sz="3000" dirty="0"/>
          </a:p>
        </p:txBody>
      </p:sp>
    </p:spTree>
    <p:extLst>
      <p:ext uri="{BB962C8B-B14F-4D97-AF65-F5344CB8AC3E}">
        <p14:creationId xmlns:p14="http://schemas.microsoft.com/office/powerpoint/2010/main" val="255184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58178-2EA6-4720-8C08-4D2EA2FA949C}"/>
              </a:ext>
            </a:extLst>
          </p:cNvPr>
          <p:cNvSpPr>
            <a:spLocks noGrp="1"/>
          </p:cNvSpPr>
          <p:nvPr>
            <p:ph type="title"/>
          </p:nvPr>
        </p:nvSpPr>
        <p:spPr>
          <a:xfrm>
            <a:off x="1069847" y="484632"/>
            <a:ext cx="10961731" cy="1609344"/>
          </a:xfrm>
        </p:spPr>
        <p:txBody>
          <a:bodyPr/>
          <a:lstStyle/>
          <a:p>
            <a:r>
              <a:rPr lang="en-GB" b="1" dirty="0"/>
              <a:t>Fitness (for human habitation) </a:t>
            </a:r>
          </a:p>
        </p:txBody>
      </p:sp>
      <p:sp>
        <p:nvSpPr>
          <p:cNvPr id="3" name="Content Placeholder 2">
            <a:extLst>
              <a:ext uri="{FF2B5EF4-FFF2-40B4-BE49-F238E27FC236}">
                <a16:creationId xmlns:a16="http://schemas.microsoft.com/office/drawing/2014/main" id="{C6065A96-9F56-41EE-9D70-EC0A5555EC55}"/>
              </a:ext>
            </a:extLst>
          </p:cNvPr>
          <p:cNvSpPr>
            <a:spLocks noGrp="1"/>
          </p:cNvSpPr>
          <p:nvPr>
            <p:ph idx="1"/>
          </p:nvPr>
        </p:nvSpPr>
        <p:spPr>
          <a:xfrm>
            <a:off x="1069848" y="2121408"/>
            <a:ext cx="10058400" cy="4736592"/>
          </a:xfrm>
        </p:spPr>
        <p:txBody>
          <a:bodyPr>
            <a:normAutofit lnSpcReduction="10000"/>
          </a:bodyPr>
          <a:lstStyle/>
          <a:p>
            <a:r>
              <a:rPr lang="en-GB" sz="4400" dirty="0"/>
              <a:t>What do I need to do? </a:t>
            </a:r>
          </a:p>
          <a:p>
            <a:pPr lvl="1"/>
            <a:r>
              <a:rPr lang="en-GB" sz="4400" dirty="0"/>
              <a:t>Detailed inventory/check in  </a:t>
            </a:r>
          </a:p>
          <a:p>
            <a:pPr lvl="1"/>
            <a:r>
              <a:rPr lang="en-GB" sz="4000" dirty="0"/>
              <a:t>Regular inspections (common areas) </a:t>
            </a:r>
          </a:p>
          <a:p>
            <a:pPr lvl="1"/>
            <a:r>
              <a:rPr lang="en-GB" sz="4000" dirty="0"/>
              <a:t>Efficient repairs systems</a:t>
            </a:r>
          </a:p>
          <a:p>
            <a:pPr lvl="2"/>
            <a:r>
              <a:rPr lang="en-GB" sz="4000" dirty="0"/>
              <a:t>Log repair calls</a:t>
            </a:r>
          </a:p>
          <a:p>
            <a:pPr lvl="2"/>
            <a:r>
              <a:rPr lang="en-GB" sz="4000" dirty="0"/>
              <a:t>Confirm appointment</a:t>
            </a:r>
          </a:p>
          <a:p>
            <a:pPr lvl="2"/>
            <a:r>
              <a:rPr lang="en-GB" sz="4000" dirty="0"/>
              <a:t>Ensure contractors make you aware of any delays</a:t>
            </a:r>
          </a:p>
          <a:p>
            <a:pPr lvl="2"/>
            <a:endParaRPr lang="en-GB" sz="3400" dirty="0"/>
          </a:p>
          <a:p>
            <a:pPr lvl="2"/>
            <a:endParaRPr lang="en-GB" sz="3800" dirty="0"/>
          </a:p>
          <a:p>
            <a:pPr lvl="1"/>
            <a:endParaRPr lang="en-GB" sz="3800" dirty="0"/>
          </a:p>
        </p:txBody>
      </p:sp>
    </p:spTree>
    <p:extLst>
      <p:ext uri="{BB962C8B-B14F-4D97-AF65-F5344CB8AC3E}">
        <p14:creationId xmlns:p14="http://schemas.microsoft.com/office/powerpoint/2010/main" val="335792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1141-B84A-4789-8D4E-EB8BD16A0C48}"/>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61596E3-D003-49D2-B357-9E6F746509AA}"/>
              </a:ext>
            </a:extLst>
          </p:cNvPr>
          <p:cNvSpPr>
            <a:spLocks noGrp="1"/>
          </p:cNvSpPr>
          <p:nvPr>
            <p:ph idx="1"/>
          </p:nvPr>
        </p:nvSpPr>
        <p:spPr>
          <a:xfrm>
            <a:off x="125835" y="2121408"/>
            <a:ext cx="12066165" cy="4050792"/>
          </a:xfrm>
        </p:spPr>
        <p:txBody>
          <a:bodyPr>
            <a:normAutofit fontScale="92500" lnSpcReduction="10000"/>
          </a:bodyPr>
          <a:lstStyle/>
          <a:p>
            <a:pPr marL="0" indent="0" algn="ctr">
              <a:buNone/>
            </a:pPr>
            <a:r>
              <a:rPr lang="en-GB" sz="16600" b="1" dirty="0">
                <a:latin typeface="+mj-lt"/>
              </a:rPr>
              <a:t>BITS AND PIECES </a:t>
            </a:r>
            <a:endParaRPr lang="en-GB" sz="11500" b="1" dirty="0"/>
          </a:p>
        </p:txBody>
      </p:sp>
    </p:spTree>
    <p:extLst>
      <p:ext uri="{BB962C8B-B14F-4D97-AF65-F5344CB8AC3E}">
        <p14:creationId xmlns:p14="http://schemas.microsoft.com/office/powerpoint/2010/main" val="2237771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C1993-DB8D-4940-8A6A-2E4FBD8A1AE0}"/>
              </a:ext>
            </a:extLst>
          </p:cNvPr>
          <p:cNvSpPr>
            <a:spLocks noGrp="1"/>
          </p:cNvSpPr>
          <p:nvPr>
            <p:ph type="title"/>
          </p:nvPr>
        </p:nvSpPr>
        <p:spPr/>
        <p:txBody>
          <a:bodyPr>
            <a:normAutofit fontScale="90000"/>
          </a:bodyPr>
          <a:lstStyle/>
          <a:p>
            <a:r>
              <a:rPr lang="en-GB" sz="7200" b="1" dirty="0"/>
              <a:t>Minimum energy standards </a:t>
            </a:r>
          </a:p>
        </p:txBody>
      </p:sp>
      <p:sp>
        <p:nvSpPr>
          <p:cNvPr id="3" name="Content Placeholder 2">
            <a:extLst>
              <a:ext uri="{FF2B5EF4-FFF2-40B4-BE49-F238E27FC236}">
                <a16:creationId xmlns:a16="http://schemas.microsoft.com/office/drawing/2014/main" id="{07BB1735-F916-4D58-A86C-86F48E676509}"/>
              </a:ext>
            </a:extLst>
          </p:cNvPr>
          <p:cNvSpPr>
            <a:spLocks noGrp="1"/>
          </p:cNvSpPr>
          <p:nvPr>
            <p:ph idx="1"/>
          </p:nvPr>
        </p:nvSpPr>
        <p:spPr>
          <a:xfrm>
            <a:off x="1220850" y="2310160"/>
            <a:ext cx="10058400" cy="4547840"/>
          </a:xfrm>
        </p:spPr>
        <p:txBody>
          <a:bodyPr>
            <a:normAutofit/>
          </a:bodyPr>
          <a:lstStyle/>
          <a:p>
            <a:r>
              <a:rPr lang="en-GB" sz="3200" dirty="0"/>
              <a:t>Expected Autumn 2019</a:t>
            </a:r>
          </a:p>
          <a:p>
            <a:r>
              <a:rPr lang="en-GB" sz="3200" dirty="0"/>
              <a:t>Removes the automatic “no upfront funding” exemption (currently 1800 exemptions) </a:t>
            </a:r>
          </a:p>
          <a:p>
            <a:r>
              <a:rPr lang="en-GB" sz="3200" dirty="0"/>
              <a:t>Majority of current exemptions on that basis</a:t>
            </a:r>
          </a:p>
          <a:p>
            <a:pPr lvl="1"/>
            <a:r>
              <a:rPr lang="en-GB" sz="2800" dirty="0"/>
              <a:t>Exemption will cease in 2020 (backstop) </a:t>
            </a:r>
          </a:p>
          <a:p>
            <a:r>
              <a:rPr lang="en-GB" sz="3200" dirty="0"/>
              <a:t>Maximum of £3500 </a:t>
            </a:r>
          </a:p>
          <a:p>
            <a:r>
              <a:rPr lang="en-GB" sz="3200" dirty="0"/>
              <a:t>Three independent estimates </a:t>
            </a:r>
          </a:p>
          <a:p>
            <a:r>
              <a:rPr lang="en-GB" sz="3200" dirty="0"/>
              <a:t>Contact current and prospective landlords </a:t>
            </a:r>
          </a:p>
        </p:txBody>
      </p:sp>
      <p:pic>
        <p:nvPicPr>
          <p:cNvPr id="5122" name="Picture 2" descr="Image result for energy saving">
            <a:extLst>
              <a:ext uri="{FF2B5EF4-FFF2-40B4-BE49-F238E27FC236}">
                <a16:creationId xmlns:a16="http://schemas.microsoft.com/office/drawing/2014/main" id="{35854375-A491-4E0F-816B-CC15E5DE7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6782" y="49251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27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30C6-34E2-4EC1-AD26-5F1C2DD0B1E2}"/>
              </a:ext>
            </a:extLst>
          </p:cNvPr>
          <p:cNvSpPr>
            <a:spLocks noGrp="1"/>
          </p:cNvSpPr>
          <p:nvPr>
            <p:ph type="title"/>
          </p:nvPr>
        </p:nvSpPr>
        <p:spPr>
          <a:xfrm>
            <a:off x="1066800" y="320124"/>
            <a:ext cx="10058400" cy="1609344"/>
          </a:xfrm>
        </p:spPr>
        <p:txBody>
          <a:bodyPr>
            <a:noAutofit/>
          </a:bodyPr>
          <a:lstStyle/>
          <a:p>
            <a:r>
              <a:rPr lang="en-GB" sz="6000" b="1" dirty="0"/>
              <a:t>Discrimination – benefits </a:t>
            </a:r>
          </a:p>
        </p:txBody>
      </p:sp>
      <p:sp>
        <p:nvSpPr>
          <p:cNvPr id="3" name="Content Placeholder 2">
            <a:extLst>
              <a:ext uri="{FF2B5EF4-FFF2-40B4-BE49-F238E27FC236}">
                <a16:creationId xmlns:a16="http://schemas.microsoft.com/office/drawing/2014/main" id="{9A90634A-70DA-497D-B618-40C253B8CA16}"/>
              </a:ext>
            </a:extLst>
          </p:cNvPr>
          <p:cNvSpPr>
            <a:spLocks noGrp="1"/>
          </p:cNvSpPr>
          <p:nvPr>
            <p:ph idx="1"/>
          </p:nvPr>
        </p:nvSpPr>
        <p:spPr>
          <a:xfrm>
            <a:off x="1069848" y="1684421"/>
            <a:ext cx="10058400" cy="4951271"/>
          </a:xfrm>
        </p:spPr>
        <p:txBody>
          <a:bodyPr>
            <a:noAutofit/>
          </a:bodyPr>
          <a:lstStyle/>
          <a:p>
            <a:r>
              <a:rPr lang="en-GB" sz="4000" dirty="0"/>
              <a:t>Shelter action </a:t>
            </a:r>
          </a:p>
          <a:p>
            <a:r>
              <a:rPr lang="en-GB" sz="4000" dirty="0"/>
              <a:t>Advertising with </a:t>
            </a:r>
            <a:r>
              <a:rPr lang="en-GB" sz="4000" b="1" dirty="0"/>
              <a:t>*no benefits*</a:t>
            </a:r>
          </a:p>
          <a:p>
            <a:r>
              <a:rPr lang="en-GB" sz="4000" dirty="0"/>
              <a:t>Discrimination based on </a:t>
            </a:r>
            <a:r>
              <a:rPr lang="en-GB" sz="4000" b="1" dirty="0"/>
              <a:t>*sex* </a:t>
            </a:r>
            <a:r>
              <a:rPr lang="en-GB" sz="4000" dirty="0"/>
              <a:t>ground</a:t>
            </a:r>
          </a:p>
          <a:p>
            <a:r>
              <a:rPr lang="en-GB" sz="4000" dirty="0"/>
              <a:t>More females claim benefits than males</a:t>
            </a:r>
          </a:p>
          <a:p>
            <a:r>
              <a:rPr lang="en-GB" sz="4000" dirty="0"/>
              <a:t>Can refuse on </a:t>
            </a:r>
            <a:r>
              <a:rPr lang="en-GB" sz="4000" b="1" dirty="0"/>
              <a:t>*affordability*</a:t>
            </a:r>
          </a:p>
          <a:p>
            <a:pPr lvl="1"/>
            <a:r>
              <a:rPr lang="en-GB" sz="3600" dirty="0"/>
              <a:t>Must undertake calculation </a:t>
            </a:r>
          </a:p>
          <a:p>
            <a:pPr lvl="1"/>
            <a:r>
              <a:rPr lang="en-GB" sz="3600" dirty="0"/>
              <a:t>Consider guarantors</a:t>
            </a:r>
          </a:p>
          <a:p>
            <a:pPr lvl="1"/>
            <a:r>
              <a:rPr lang="en-GB" sz="3600" dirty="0"/>
              <a:t>Upfront rent </a:t>
            </a:r>
          </a:p>
        </p:txBody>
      </p:sp>
    </p:spTree>
    <p:extLst>
      <p:ext uri="{BB962C8B-B14F-4D97-AF65-F5344CB8AC3E}">
        <p14:creationId xmlns:p14="http://schemas.microsoft.com/office/powerpoint/2010/main" val="38170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4148BA6-6025-4071-BD28-AB2F26017D0C}"/>
              </a:ext>
            </a:extLst>
          </p:cNvPr>
          <p:cNvSpPr>
            <a:spLocks noGrp="1" noChangeArrowheads="1"/>
          </p:cNvSpPr>
          <p:nvPr>
            <p:ph type="title"/>
          </p:nvPr>
        </p:nvSpPr>
        <p:spPr/>
        <p:txBody>
          <a:bodyPr>
            <a:normAutofit/>
          </a:bodyPr>
          <a:lstStyle/>
          <a:p>
            <a:pPr>
              <a:defRPr/>
            </a:pPr>
            <a:r>
              <a:rPr lang="en-GB" altLang="en-US" sz="9600" b="1" dirty="0"/>
              <a:t>How Many Laws?</a:t>
            </a:r>
          </a:p>
        </p:txBody>
      </p:sp>
      <p:sp>
        <p:nvSpPr>
          <p:cNvPr id="23555" name="Content Placeholder 2">
            <a:extLst>
              <a:ext uri="{FF2B5EF4-FFF2-40B4-BE49-F238E27FC236}">
                <a16:creationId xmlns:a16="http://schemas.microsoft.com/office/drawing/2014/main" id="{284B1F5B-5C2C-4CC7-9055-DC9B0867FF8E}"/>
              </a:ext>
            </a:extLst>
          </p:cNvPr>
          <p:cNvSpPr>
            <a:spLocks noGrp="1" noChangeArrowheads="1"/>
          </p:cNvSpPr>
          <p:nvPr>
            <p:ph idx="1"/>
          </p:nvPr>
        </p:nvSpPr>
        <p:spPr/>
        <p:txBody>
          <a:bodyPr>
            <a:normAutofit/>
          </a:bodyPr>
          <a:lstStyle/>
          <a:p>
            <a:pPr marL="0" indent="0" algn="ctr" eaLnBrk="1" hangingPunct="1">
              <a:buNone/>
            </a:pPr>
            <a:endParaRPr lang="en-GB" altLang="en-US" sz="8000" dirty="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4E899-90CF-4F40-93F0-85A51BB50A11}"/>
              </a:ext>
            </a:extLst>
          </p:cNvPr>
          <p:cNvSpPr>
            <a:spLocks noGrp="1"/>
          </p:cNvSpPr>
          <p:nvPr>
            <p:ph type="title"/>
          </p:nvPr>
        </p:nvSpPr>
        <p:spPr>
          <a:xfrm>
            <a:off x="1069847" y="484632"/>
            <a:ext cx="11019483" cy="1609344"/>
          </a:xfrm>
        </p:spPr>
        <p:txBody>
          <a:bodyPr>
            <a:normAutofit/>
          </a:bodyPr>
          <a:lstStyle/>
          <a:p>
            <a:r>
              <a:rPr lang="en-GB" sz="6000" b="1" dirty="0"/>
              <a:t>Longer tenancy consultation </a:t>
            </a:r>
          </a:p>
        </p:txBody>
      </p:sp>
      <p:sp>
        <p:nvSpPr>
          <p:cNvPr id="3" name="Content Placeholder 2">
            <a:extLst>
              <a:ext uri="{FF2B5EF4-FFF2-40B4-BE49-F238E27FC236}">
                <a16:creationId xmlns:a16="http://schemas.microsoft.com/office/drawing/2014/main" id="{FB69E26B-F156-46E0-BD16-A7610E16C305}"/>
              </a:ext>
            </a:extLst>
          </p:cNvPr>
          <p:cNvSpPr>
            <a:spLocks noGrp="1"/>
          </p:cNvSpPr>
          <p:nvPr>
            <p:ph idx="1"/>
          </p:nvPr>
        </p:nvSpPr>
        <p:spPr>
          <a:xfrm>
            <a:off x="1069848" y="1925053"/>
            <a:ext cx="10058400" cy="4783755"/>
          </a:xfrm>
        </p:spPr>
        <p:txBody>
          <a:bodyPr>
            <a:normAutofit/>
          </a:bodyPr>
          <a:lstStyle/>
          <a:p>
            <a:pPr fontAlgn="base"/>
            <a:r>
              <a:rPr lang="en-US" sz="3200" dirty="0"/>
              <a:t>A minimum 3-year tenancy with a mutual 6-month break clause;</a:t>
            </a:r>
          </a:p>
          <a:p>
            <a:pPr fontAlgn="base"/>
            <a:r>
              <a:rPr lang="en-US" sz="3200" dirty="0"/>
              <a:t>Following the 6-month break clause the tenant may still end the tenancy by providing the landlord with a 2-month notice in writing;</a:t>
            </a:r>
          </a:p>
          <a:p>
            <a:pPr fontAlgn="base"/>
            <a:r>
              <a:rPr lang="en-US" sz="3200" dirty="0"/>
              <a:t>Landlords can recover the property during the fixed term on Section 8 grounds. Additionally, should the landlord wish to sell their property they will also be able to recover the property;</a:t>
            </a:r>
          </a:p>
          <a:p>
            <a:pPr marL="0" indent="0" fontAlgn="base">
              <a:buNone/>
            </a:pPr>
            <a:endParaRPr lang="en-US" sz="3200" dirty="0"/>
          </a:p>
          <a:p>
            <a:endParaRPr lang="en-GB" dirty="0"/>
          </a:p>
        </p:txBody>
      </p:sp>
    </p:spTree>
    <p:extLst>
      <p:ext uri="{BB962C8B-B14F-4D97-AF65-F5344CB8AC3E}">
        <p14:creationId xmlns:p14="http://schemas.microsoft.com/office/powerpoint/2010/main" val="204053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4E899-90CF-4F40-93F0-85A51BB50A11}"/>
              </a:ext>
            </a:extLst>
          </p:cNvPr>
          <p:cNvSpPr>
            <a:spLocks noGrp="1"/>
          </p:cNvSpPr>
          <p:nvPr>
            <p:ph type="title"/>
          </p:nvPr>
        </p:nvSpPr>
        <p:spPr>
          <a:xfrm>
            <a:off x="1069848" y="484632"/>
            <a:ext cx="10817352" cy="1609344"/>
          </a:xfrm>
        </p:spPr>
        <p:txBody>
          <a:bodyPr>
            <a:normAutofit fontScale="90000"/>
          </a:bodyPr>
          <a:lstStyle/>
          <a:p>
            <a:r>
              <a:rPr lang="en-GB" sz="6600" b="1" dirty="0"/>
              <a:t>Longer tenancy consultation </a:t>
            </a:r>
          </a:p>
        </p:txBody>
      </p:sp>
      <p:sp>
        <p:nvSpPr>
          <p:cNvPr id="3" name="Content Placeholder 2">
            <a:extLst>
              <a:ext uri="{FF2B5EF4-FFF2-40B4-BE49-F238E27FC236}">
                <a16:creationId xmlns:a16="http://schemas.microsoft.com/office/drawing/2014/main" id="{FB69E26B-F156-46E0-BD16-A7610E16C305}"/>
              </a:ext>
            </a:extLst>
          </p:cNvPr>
          <p:cNvSpPr>
            <a:spLocks noGrp="1"/>
          </p:cNvSpPr>
          <p:nvPr>
            <p:ph idx="1"/>
          </p:nvPr>
        </p:nvSpPr>
        <p:spPr>
          <a:xfrm>
            <a:off x="1069848" y="2121408"/>
            <a:ext cx="10058400" cy="5299670"/>
          </a:xfrm>
        </p:spPr>
        <p:txBody>
          <a:bodyPr>
            <a:normAutofit/>
          </a:bodyPr>
          <a:lstStyle/>
          <a:p>
            <a:pPr fontAlgn="base"/>
            <a:r>
              <a:rPr lang="en-US" sz="3600" dirty="0"/>
              <a:t>Rents can be increased by mutual agreement once a year subject to the landlord making clear how rents will increase when advertising the property for rent; and</a:t>
            </a:r>
          </a:p>
          <a:p>
            <a:pPr fontAlgn="base"/>
            <a:r>
              <a:rPr lang="en-US" sz="3600" dirty="0"/>
              <a:t>Exemptions can be put in place for tenancies which cannot realistically last for 3 years such as student accommodation</a:t>
            </a:r>
          </a:p>
          <a:p>
            <a:endParaRPr lang="en-GB" dirty="0"/>
          </a:p>
        </p:txBody>
      </p:sp>
    </p:spTree>
    <p:extLst>
      <p:ext uri="{BB962C8B-B14F-4D97-AF65-F5344CB8AC3E}">
        <p14:creationId xmlns:p14="http://schemas.microsoft.com/office/powerpoint/2010/main" val="415741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CCAB-DAB4-4FCD-9E0A-A082B7263B51}"/>
              </a:ext>
            </a:extLst>
          </p:cNvPr>
          <p:cNvSpPr>
            <a:spLocks noGrp="1"/>
          </p:cNvSpPr>
          <p:nvPr>
            <p:ph type="title"/>
          </p:nvPr>
        </p:nvSpPr>
        <p:spPr/>
        <p:txBody>
          <a:bodyPr>
            <a:normAutofit/>
          </a:bodyPr>
          <a:lstStyle/>
          <a:p>
            <a:r>
              <a:rPr lang="en-GB" sz="8000" dirty="0"/>
              <a:t>Carbon monoxide alarms </a:t>
            </a:r>
          </a:p>
        </p:txBody>
      </p:sp>
      <p:sp>
        <p:nvSpPr>
          <p:cNvPr id="3" name="Content Placeholder 2">
            <a:extLst>
              <a:ext uri="{FF2B5EF4-FFF2-40B4-BE49-F238E27FC236}">
                <a16:creationId xmlns:a16="http://schemas.microsoft.com/office/drawing/2014/main" id="{0034E4A8-6F0A-4DC5-9A44-B897AE074F4B}"/>
              </a:ext>
            </a:extLst>
          </p:cNvPr>
          <p:cNvSpPr>
            <a:spLocks noGrp="1"/>
          </p:cNvSpPr>
          <p:nvPr>
            <p:ph idx="1"/>
          </p:nvPr>
        </p:nvSpPr>
        <p:spPr/>
        <p:txBody>
          <a:bodyPr>
            <a:noAutofit/>
          </a:bodyPr>
          <a:lstStyle/>
          <a:p>
            <a:r>
              <a:rPr lang="en-GB" sz="4000" dirty="0"/>
              <a:t>Expected Autumn 2019</a:t>
            </a:r>
          </a:p>
          <a:p>
            <a:r>
              <a:rPr lang="en-GB" sz="4000" dirty="0"/>
              <a:t>Requirement to fit where oil and gas appliances </a:t>
            </a:r>
          </a:p>
          <a:p>
            <a:r>
              <a:rPr lang="en-GB" sz="4000" dirty="0"/>
              <a:t>Within room of appliance </a:t>
            </a:r>
          </a:p>
          <a:p>
            <a:r>
              <a:rPr lang="en-GB" sz="4000" dirty="0"/>
              <a:t>Big bang approach </a:t>
            </a:r>
          </a:p>
          <a:p>
            <a:r>
              <a:rPr lang="en-GB" sz="4000" dirty="0"/>
              <a:t>Tested on tenancy commencement </a:t>
            </a:r>
          </a:p>
          <a:p>
            <a:r>
              <a:rPr lang="en-GB" sz="4000" dirty="0"/>
              <a:t>Civil Penalty </a:t>
            </a:r>
          </a:p>
        </p:txBody>
      </p:sp>
      <p:pic>
        <p:nvPicPr>
          <p:cNvPr id="7172" name="Picture 4" descr="Image result for carbon monoxide">
            <a:extLst>
              <a:ext uri="{FF2B5EF4-FFF2-40B4-BE49-F238E27FC236}">
                <a16:creationId xmlns:a16="http://schemas.microsoft.com/office/drawing/2014/main" id="{CC5143E1-53B6-44C7-A796-7A6476276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0006" y="3265926"/>
            <a:ext cx="2257425"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76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20AD-54D0-42C0-9AB8-C5ACB9C1D261}"/>
              </a:ext>
            </a:extLst>
          </p:cNvPr>
          <p:cNvSpPr>
            <a:spLocks noGrp="1"/>
          </p:cNvSpPr>
          <p:nvPr>
            <p:ph type="title"/>
          </p:nvPr>
        </p:nvSpPr>
        <p:spPr>
          <a:xfrm>
            <a:off x="1069848" y="484632"/>
            <a:ext cx="10481792" cy="1609344"/>
          </a:xfrm>
        </p:spPr>
        <p:txBody>
          <a:bodyPr>
            <a:normAutofit/>
          </a:bodyPr>
          <a:lstStyle/>
          <a:p>
            <a:r>
              <a:rPr lang="en-GB" sz="8800" dirty="0"/>
              <a:t>Electrical safety </a:t>
            </a:r>
          </a:p>
        </p:txBody>
      </p:sp>
      <p:sp>
        <p:nvSpPr>
          <p:cNvPr id="3" name="Content Placeholder 2">
            <a:extLst>
              <a:ext uri="{FF2B5EF4-FFF2-40B4-BE49-F238E27FC236}">
                <a16:creationId xmlns:a16="http://schemas.microsoft.com/office/drawing/2014/main" id="{378D08BB-4314-4330-A189-96D78214C031}"/>
              </a:ext>
            </a:extLst>
          </p:cNvPr>
          <p:cNvSpPr>
            <a:spLocks noGrp="1"/>
          </p:cNvSpPr>
          <p:nvPr>
            <p:ph idx="1"/>
          </p:nvPr>
        </p:nvSpPr>
        <p:spPr>
          <a:xfrm>
            <a:off x="1069848" y="1929469"/>
            <a:ext cx="10058400" cy="4613944"/>
          </a:xfrm>
        </p:spPr>
        <p:txBody>
          <a:bodyPr/>
          <a:lstStyle/>
          <a:p>
            <a:r>
              <a:rPr lang="en-GB" sz="3600" dirty="0"/>
              <a:t>Expected Autumn 2019</a:t>
            </a:r>
          </a:p>
          <a:p>
            <a:r>
              <a:rPr lang="en-GB" sz="3600" dirty="0"/>
              <a:t>Requirement to have an Electrical Installation Condition Report (EICR) </a:t>
            </a:r>
          </a:p>
          <a:p>
            <a:r>
              <a:rPr lang="en-GB" sz="3600" dirty="0"/>
              <a:t>Phased approach </a:t>
            </a:r>
          </a:p>
          <a:p>
            <a:r>
              <a:rPr lang="en-GB" sz="3600" dirty="0"/>
              <a:t>Visual check between tenancy </a:t>
            </a:r>
          </a:p>
          <a:p>
            <a:r>
              <a:rPr lang="en-GB" sz="3600" dirty="0"/>
              <a:t>No requirement for portable appliances</a:t>
            </a:r>
          </a:p>
          <a:p>
            <a:r>
              <a:rPr lang="en-GB" sz="3600" dirty="0"/>
              <a:t>Maybe linked to Section 21 compliance </a:t>
            </a:r>
          </a:p>
          <a:p>
            <a:endParaRPr lang="en-GB" dirty="0"/>
          </a:p>
        </p:txBody>
      </p:sp>
      <p:pic>
        <p:nvPicPr>
          <p:cNvPr id="8194" name="Picture 2" descr="Image result for electrical safety landlord">
            <a:extLst>
              <a:ext uri="{FF2B5EF4-FFF2-40B4-BE49-F238E27FC236}">
                <a16:creationId xmlns:a16="http://schemas.microsoft.com/office/drawing/2014/main" id="{59B60E79-7C59-49B2-B442-8D30D1F35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5884" y="1466931"/>
            <a:ext cx="2636116" cy="92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80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3BB96-C648-47FE-9ACE-D6FF92B16B70}"/>
              </a:ext>
            </a:extLst>
          </p:cNvPr>
          <p:cNvSpPr>
            <a:spLocks noGrp="1"/>
          </p:cNvSpPr>
          <p:nvPr>
            <p:ph type="title"/>
          </p:nvPr>
        </p:nvSpPr>
        <p:spPr/>
        <p:txBody>
          <a:bodyPr>
            <a:normAutofit fontScale="90000"/>
          </a:bodyPr>
          <a:lstStyle/>
          <a:p>
            <a:r>
              <a:rPr lang="en-GB" sz="7200" b="1" dirty="0"/>
              <a:t>Landlord Redress scheme</a:t>
            </a:r>
          </a:p>
        </p:txBody>
      </p:sp>
      <p:sp>
        <p:nvSpPr>
          <p:cNvPr id="3" name="Content Placeholder 2">
            <a:extLst>
              <a:ext uri="{FF2B5EF4-FFF2-40B4-BE49-F238E27FC236}">
                <a16:creationId xmlns:a16="http://schemas.microsoft.com/office/drawing/2014/main" id="{9361D1E2-0E65-4C92-B199-5FA5F8DDD8A1}"/>
              </a:ext>
            </a:extLst>
          </p:cNvPr>
          <p:cNvSpPr>
            <a:spLocks noGrp="1"/>
          </p:cNvSpPr>
          <p:nvPr>
            <p:ph idx="1"/>
          </p:nvPr>
        </p:nvSpPr>
        <p:spPr>
          <a:xfrm>
            <a:off x="1069848" y="2121407"/>
            <a:ext cx="10058400" cy="4556229"/>
          </a:xfrm>
        </p:spPr>
        <p:txBody>
          <a:bodyPr>
            <a:normAutofit lnSpcReduction="10000"/>
          </a:bodyPr>
          <a:lstStyle/>
          <a:p>
            <a:r>
              <a:rPr lang="en-GB" sz="4800" dirty="0"/>
              <a:t>Government announcement </a:t>
            </a:r>
          </a:p>
          <a:p>
            <a:r>
              <a:rPr lang="en-GB" sz="4800" dirty="0"/>
              <a:t>Not earlier than 2020 </a:t>
            </a:r>
          </a:p>
          <a:p>
            <a:r>
              <a:rPr lang="en-GB" sz="4800" dirty="0"/>
              <a:t>Self Managing Landlord </a:t>
            </a:r>
          </a:p>
          <a:p>
            <a:r>
              <a:rPr lang="en-GB" sz="4800" dirty="0"/>
              <a:t>Civil Penalty </a:t>
            </a:r>
          </a:p>
          <a:p>
            <a:r>
              <a:rPr lang="en-GB" sz="4800" dirty="0"/>
              <a:t>First step towards mandatory landlord licensing </a:t>
            </a:r>
          </a:p>
          <a:p>
            <a:endParaRPr lang="en-GB" dirty="0"/>
          </a:p>
          <a:p>
            <a:endParaRPr lang="en-GB" dirty="0"/>
          </a:p>
          <a:p>
            <a:endParaRPr lang="en-GB" dirty="0"/>
          </a:p>
        </p:txBody>
      </p:sp>
    </p:spTree>
    <p:extLst>
      <p:ext uri="{BB962C8B-B14F-4D97-AF65-F5344CB8AC3E}">
        <p14:creationId xmlns:p14="http://schemas.microsoft.com/office/powerpoint/2010/main" val="78503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1141-B84A-4789-8D4E-EB8BD16A0C48}"/>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61596E3-D003-49D2-B357-9E6F746509AA}"/>
              </a:ext>
            </a:extLst>
          </p:cNvPr>
          <p:cNvSpPr>
            <a:spLocks noGrp="1"/>
          </p:cNvSpPr>
          <p:nvPr>
            <p:ph idx="1"/>
          </p:nvPr>
        </p:nvSpPr>
        <p:spPr/>
        <p:txBody>
          <a:bodyPr>
            <a:normAutofit fontScale="92500" lnSpcReduction="10000"/>
          </a:bodyPr>
          <a:lstStyle/>
          <a:p>
            <a:pPr marL="0" indent="0" algn="ctr">
              <a:buNone/>
            </a:pPr>
            <a:r>
              <a:rPr lang="en-GB" sz="16600" b="1" dirty="0">
                <a:latin typeface="+mj-lt"/>
              </a:rPr>
              <a:t>QUESTION TIME</a:t>
            </a:r>
          </a:p>
        </p:txBody>
      </p:sp>
    </p:spTree>
    <p:extLst>
      <p:ext uri="{BB962C8B-B14F-4D97-AF65-F5344CB8AC3E}">
        <p14:creationId xmlns:p14="http://schemas.microsoft.com/office/powerpoint/2010/main" val="3769718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5896ACF-FB31-4FBC-B3AE-C7F20AE92DA1}"/>
              </a:ext>
            </a:extLst>
          </p:cNvPr>
          <p:cNvSpPr>
            <a:spLocks noGrp="1" noChangeArrowheads="1"/>
          </p:cNvSpPr>
          <p:nvPr>
            <p:ph type="title"/>
          </p:nvPr>
        </p:nvSpPr>
        <p:spPr/>
        <p:txBody>
          <a:bodyPr>
            <a:normAutofit/>
          </a:bodyPr>
          <a:lstStyle/>
          <a:p>
            <a:pPr>
              <a:defRPr/>
            </a:pPr>
            <a:r>
              <a:rPr lang="en-GB" altLang="en-US" sz="8000" b="1" dirty="0"/>
              <a:t>Knowing the Law </a:t>
            </a:r>
          </a:p>
        </p:txBody>
      </p:sp>
      <p:pic>
        <p:nvPicPr>
          <p:cNvPr id="24579" name="Content Placeholder 4">
            <a:extLst>
              <a:ext uri="{FF2B5EF4-FFF2-40B4-BE49-F238E27FC236}">
                <a16:creationId xmlns:a16="http://schemas.microsoft.com/office/drawing/2014/main" id="{A6221C81-C590-4198-9AFC-8733F15111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4463" y="2781300"/>
            <a:ext cx="4597400" cy="3695699"/>
          </a:xfr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A8B50A2-C392-4EA1-BBAA-E3D8DFF82678}"/>
              </a:ext>
            </a:extLst>
          </p:cNvPr>
          <p:cNvSpPr>
            <a:spLocks noGrp="1" noChangeArrowheads="1"/>
          </p:cNvSpPr>
          <p:nvPr>
            <p:ph type="title"/>
          </p:nvPr>
        </p:nvSpPr>
        <p:spPr/>
        <p:txBody>
          <a:bodyPr>
            <a:normAutofit/>
          </a:bodyPr>
          <a:lstStyle/>
          <a:p>
            <a:pPr>
              <a:defRPr/>
            </a:pPr>
            <a:r>
              <a:rPr lang="en-GB" altLang="en-US" sz="6600" b="1" dirty="0"/>
              <a:t>Allotment Act 1950</a:t>
            </a:r>
          </a:p>
        </p:txBody>
      </p:sp>
      <p:sp>
        <p:nvSpPr>
          <p:cNvPr id="3" name="Content Placeholder 2">
            <a:extLst>
              <a:ext uri="{FF2B5EF4-FFF2-40B4-BE49-F238E27FC236}">
                <a16:creationId xmlns:a16="http://schemas.microsoft.com/office/drawing/2014/main" id="{CFE9462E-97B8-49AD-AD9B-A4133675EA12}"/>
              </a:ext>
            </a:extLst>
          </p:cNvPr>
          <p:cNvSpPr>
            <a:spLocks noGrp="1" noChangeArrowheads="1"/>
          </p:cNvSpPr>
          <p:nvPr>
            <p:ph idx="1"/>
          </p:nvPr>
        </p:nvSpPr>
        <p:spPr>
          <a:xfrm>
            <a:off x="1066800" y="1816608"/>
            <a:ext cx="10058400" cy="4050792"/>
          </a:xfrm>
        </p:spPr>
        <p:txBody>
          <a:bodyPr>
            <a:noAutofit/>
          </a:bodyPr>
          <a:lstStyle/>
          <a:p>
            <a:pPr marL="0" indent="0">
              <a:buNone/>
            </a:pPr>
            <a:r>
              <a:rPr lang="en-US" altLang="en-US" sz="4400" i="1" dirty="0">
                <a:latin typeface="Georgia" panose="02040502050405020303" pitchFamily="18" charset="0"/>
              </a:rPr>
              <a:t>“it shall be lawful for the occupier of any land to keep, otherwise than by way of trade or business, hens or rabbits in any place on the land and to erect or place and maintain such buildings or structures on the land as reasonably necessary for that purpose:”</a:t>
            </a:r>
            <a:endParaRPr lang="en-GB" altLang="en-US" sz="4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1141-B84A-4789-8D4E-EB8BD16A0C48}"/>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61596E3-D003-49D2-B357-9E6F746509AA}"/>
              </a:ext>
            </a:extLst>
          </p:cNvPr>
          <p:cNvSpPr>
            <a:spLocks noGrp="1"/>
          </p:cNvSpPr>
          <p:nvPr>
            <p:ph idx="1"/>
          </p:nvPr>
        </p:nvSpPr>
        <p:spPr/>
        <p:txBody>
          <a:bodyPr>
            <a:normAutofit fontScale="92500"/>
          </a:bodyPr>
          <a:lstStyle/>
          <a:p>
            <a:pPr marL="0" indent="0" algn="ctr">
              <a:buNone/>
            </a:pPr>
            <a:r>
              <a:rPr lang="en-GB" sz="11500" b="1" dirty="0"/>
              <a:t>TENANT FEES ACT 2019 </a:t>
            </a:r>
          </a:p>
        </p:txBody>
      </p:sp>
    </p:spTree>
    <p:extLst>
      <p:ext uri="{BB962C8B-B14F-4D97-AF65-F5344CB8AC3E}">
        <p14:creationId xmlns:p14="http://schemas.microsoft.com/office/powerpoint/2010/main" val="2143389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dirty="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A1B58178-2EA6-4720-8C08-4D2EA2FA949C}"/>
              </a:ext>
            </a:extLst>
          </p:cNvPr>
          <p:cNvSpPr>
            <a:spLocks noGrp="1"/>
          </p:cNvSpPr>
          <p:nvPr>
            <p:ph type="title"/>
          </p:nvPr>
        </p:nvSpPr>
        <p:spPr>
          <a:xfrm>
            <a:off x="643468" y="643466"/>
            <a:ext cx="3686312" cy="5528734"/>
          </a:xfrm>
        </p:spPr>
        <p:txBody>
          <a:bodyPr>
            <a:normAutofit/>
          </a:bodyPr>
          <a:lstStyle/>
          <a:p>
            <a:pPr algn="r"/>
            <a:r>
              <a:rPr lang="en-GB" sz="4800" b="1" dirty="0">
                <a:solidFill>
                  <a:srgbClr val="FFFFFF"/>
                </a:solidFill>
              </a:rPr>
              <a:t>Tenant fees act 2019  </a:t>
            </a:r>
          </a:p>
        </p:txBody>
      </p:sp>
      <p:sp>
        <p:nvSpPr>
          <p:cNvPr id="3" name="Content Placeholder 2">
            <a:extLst>
              <a:ext uri="{FF2B5EF4-FFF2-40B4-BE49-F238E27FC236}">
                <a16:creationId xmlns:a16="http://schemas.microsoft.com/office/drawing/2014/main" id="{C6065A96-9F56-41EE-9D70-EC0A5555EC55}"/>
              </a:ext>
            </a:extLst>
          </p:cNvPr>
          <p:cNvSpPr>
            <a:spLocks noGrp="1"/>
          </p:cNvSpPr>
          <p:nvPr>
            <p:ph idx="1"/>
          </p:nvPr>
        </p:nvSpPr>
        <p:spPr>
          <a:xfrm>
            <a:off x="5044449" y="1066298"/>
            <a:ext cx="6898735" cy="5572432"/>
          </a:xfrm>
        </p:spPr>
        <p:txBody>
          <a:bodyPr anchor="ctr">
            <a:normAutofit/>
          </a:bodyPr>
          <a:lstStyle/>
          <a:p>
            <a:r>
              <a:rPr lang="en-GB" sz="4800" dirty="0"/>
              <a:t>Commenced 1</a:t>
            </a:r>
            <a:r>
              <a:rPr lang="en-GB" sz="4800" baseline="30000" dirty="0"/>
              <a:t>st</a:t>
            </a:r>
            <a:r>
              <a:rPr lang="en-GB" sz="4800" dirty="0"/>
              <a:t> June 2019</a:t>
            </a:r>
          </a:p>
          <a:p>
            <a:r>
              <a:rPr lang="en-GB" sz="4800" dirty="0"/>
              <a:t>New tenancy</a:t>
            </a:r>
          </a:p>
          <a:p>
            <a:r>
              <a:rPr lang="en-GB" sz="4800" dirty="0"/>
              <a:t>Renewal Tenancy</a:t>
            </a:r>
          </a:p>
          <a:p>
            <a:r>
              <a:rPr lang="en-GB" sz="4800" dirty="0"/>
              <a:t>All tenancies from the 1</a:t>
            </a:r>
            <a:r>
              <a:rPr lang="en-GB" sz="4800" baseline="30000" dirty="0"/>
              <a:t>st</a:t>
            </a:r>
            <a:r>
              <a:rPr lang="en-GB" sz="4800" dirty="0"/>
              <a:t> June 2020 </a:t>
            </a:r>
          </a:p>
          <a:p>
            <a:pPr marL="0" indent="0">
              <a:buNone/>
            </a:pPr>
            <a:endParaRPr lang="en-GB" dirty="0"/>
          </a:p>
          <a:p>
            <a:pPr lvl="2"/>
            <a:endParaRPr lang="en-GB" dirty="0"/>
          </a:p>
          <a:p>
            <a:pPr lvl="2"/>
            <a:endParaRPr lang="en-GB" dirty="0"/>
          </a:p>
          <a:p>
            <a:pPr lvl="1"/>
            <a:endParaRPr lang="en-GB" dirty="0"/>
          </a:p>
        </p:txBody>
      </p:sp>
    </p:spTree>
    <p:extLst>
      <p:ext uri="{BB962C8B-B14F-4D97-AF65-F5344CB8AC3E}">
        <p14:creationId xmlns:p14="http://schemas.microsoft.com/office/powerpoint/2010/main" val="133578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Oval 9">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1B58178-2EA6-4720-8C08-4D2EA2FA949C}"/>
              </a:ext>
            </a:extLst>
          </p:cNvPr>
          <p:cNvSpPr>
            <a:spLocks noGrp="1"/>
          </p:cNvSpPr>
          <p:nvPr>
            <p:ph type="title"/>
          </p:nvPr>
        </p:nvSpPr>
        <p:spPr>
          <a:xfrm>
            <a:off x="1490145" y="2376862"/>
            <a:ext cx="2640646" cy="2104273"/>
          </a:xfrm>
          <a:noFill/>
        </p:spPr>
        <p:txBody>
          <a:bodyPr>
            <a:normAutofit/>
          </a:bodyPr>
          <a:lstStyle/>
          <a:p>
            <a:pPr algn="ctr"/>
            <a:r>
              <a:rPr lang="en-GB" sz="3000" b="1" dirty="0">
                <a:solidFill>
                  <a:srgbClr val="FFFFFF"/>
                </a:solidFill>
              </a:rPr>
              <a:t>Tenant fees act 2019  </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6065A96-9F56-41EE-9D70-EC0A5555EC55}"/>
              </a:ext>
            </a:extLst>
          </p:cNvPr>
          <p:cNvSpPr>
            <a:spLocks noGrp="1"/>
          </p:cNvSpPr>
          <p:nvPr>
            <p:ph idx="1"/>
          </p:nvPr>
        </p:nvSpPr>
        <p:spPr>
          <a:xfrm>
            <a:off x="5533054" y="725394"/>
            <a:ext cx="6410130" cy="6858000"/>
          </a:xfrm>
        </p:spPr>
        <p:txBody>
          <a:bodyPr anchor="ctr">
            <a:normAutofit/>
          </a:bodyPr>
          <a:lstStyle/>
          <a:p>
            <a:r>
              <a:rPr lang="en-GB" sz="4800" dirty="0"/>
              <a:t>Private Rented Sector</a:t>
            </a:r>
          </a:p>
          <a:p>
            <a:r>
              <a:rPr lang="en-GB" sz="4800" dirty="0"/>
              <a:t>Tenancy banned</a:t>
            </a:r>
          </a:p>
          <a:p>
            <a:pPr lvl="1"/>
            <a:r>
              <a:rPr lang="en-GB" sz="4400" dirty="0"/>
              <a:t>Assured Shorthold </a:t>
            </a:r>
          </a:p>
          <a:p>
            <a:pPr lvl="1"/>
            <a:r>
              <a:rPr lang="en-GB" sz="4400" dirty="0"/>
              <a:t>Licences/Lodgers </a:t>
            </a:r>
          </a:p>
          <a:p>
            <a:r>
              <a:rPr lang="en-GB" sz="4800" dirty="0"/>
              <a:t>Tenancy allowed</a:t>
            </a:r>
          </a:p>
          <a:p>
            <a:pPr lvl="1"/>
            <a:r>
              <a:rPr lang="en-GB" sz="4400" dirty="0"/>
              <a:t>Non Housing Act </a:t>
            </a:r>
          </a:p>
          <a:p>
            <a:endParaRPr lang="en-GB" dirty="0"/>
          </a:p>
          <a:p>
            <a:pPr lvl="2"/>
            <a:endParaRPr lang="en-GB" dirty="0"/>
          </a:p>
          <a:p>
            <a:pPr lvl="2"/>
            <a:endParaRPr lang="en-GB" dirty="0"/>
          </a:p>
          <a:p>
            <a:pPr lvl="1"/>
            <a:endParaRPr lang="en-GB" dirty="0"/>
          </a:p>
        </p:txBody>
      </p:sp>
    </p:spTree>
    <p:extLst>
      <p:ext uri="{BB962C8B-B14F-4D97-AF65-F5344CB8AC3E}">
        <p14:creationId xmlns:p14="http://schemas.microsoft.com/office/powerpoint/2010/main" val="311568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B58178-2EA6-4720-8C08-4D2EA2FA949C}"/>
              </a:ext>
            </a:extLst>
          </p:cNvPr>
          <p:cNvSpPr>
            <a:spLocks noGrp="1"/>
          </p:cNvSpPr>
          <p:nvPr>
            <p:ph type="title"/>
          </p:nvPr>
        </p:nvSpPr>
        <p:spPr>
          <a:xfrm>
            <a:off x="382280" y="484632"/>
            <a:ext cx="6743844" cy="1609344"/>
          </a:xfrm>
        </p:spPr>
        <p:txBody>
          <a:bodyPr>
            <a:normAutofit fontScale="90000"/>
          </a:bodyPr>
          <a:lstStyle/>
          <a:p>
            <a:r>
              <a:rPr lang="en-GB" sz="6000" b="1" dirty="0"/>
              <a:t>Tenant fees act 2019  </a:t>
            </a:r>
          </a:p>
        </p:txBody>
      </p:sp>
      <p:sp>
        <p:nvSpPr>
          <p:cNvPr id="3" name="Content Placeholder 2">
            <a:extLst>
              <a:ext uri="{FF2B5EF4-FFF2-40B4-BE49-F238E27FC236}">
                <a16:creationId xmlns:a16="http://schemas.microsoft.com/office/drawing/2014/main" id="{C6065A96-9F56-41EE-9D70-EC0A5555EC55}"/>
              </a:ext>
            </a:extLst>
          </p:cNvPr>
          <p:cNvSpPr>
            <a:spLocks noGrp="1"/>
          </p:cNvSpPr>
          <p:nvPr>
            <p:ph idx="1"/>
          </p:nvPr>
        </p:nvSpPr>
        <p:spPr>
          <a:xfrm>
            <a:off x="382279" y="2121407"/>
            <a:ext cx="6743845" cy="4536281"/>
          </a:xfrm>
        </p:spPr>
        <p:txBody>
          <a:bodyPr>
            <a:normAutofit fontScale="92500" lnSpcReduction="10000"/>
          </a:bodyPr>
          <a:lstStyle/>
          <a:p>
            <a:r>
              <a:rPr lang="en-GB" sz="4300" dirty="0"/>
              <a:t>Relevant Person </a:t>
            </a:r>
          </a:p>
          <a:p>
            <a:pPr lvl="1"/>
            <a:r>
              <a:rPr lang="en-GB" sz="4300" dirty="0"/>
              <a:t>Tenant </a:t>
            </a:r>
          </a:p>
          <a:p>
            <a:pPr lvl="1"/>
            <a:r>
              <a:rPr lang="en-US" sz="4300" dirty="0"/>
              <a:t>Person acting on behalf of, or who has guaranteed the payment of rent by, a tenant</a:t>
            </a:r>
          </a:p>
          <a:p>
            <a:pPr lvl="1"/>
            <a:r>
              <a:rPr lang="en-US" sz="4300" dirty="0"/>
              <a:t>Exempt local councils/relocation agent </a:t>
            </a:r>
            <a:endParaRPr lang="en-GB" sz="4300" dirty="0"/>
          </a:p>
          <a:p>
            <a:pPr lvl="2"/>
            <a:endParaRPr lang="en-GB" sz="1800" dirty="0"/>
          </a:p>
          <a:p>
            <a:pPr lvl="2"/>
            <a:endParaRPr lang="en-GB" sz="1800" dirty="0"/>
          </a:p>
          <a:p>
            <a:pPr lvl="1"/>
            <a:endParaRPr lang="en-GB" dirty="0"/>
          </a:p>
        </p:txBody>
      </p:sp>
      <p:pic>
        <p:nvPicPr>
          <p:cNvPr id="7" name="Graphic 6" descr="User">
            <a:extLst>
              <a:ext uri="{FF2B5EF4-FFF2-40B4-BE49-F238E27FC236}">
                <a16:creationId xmlns:a16="http://schemas.microsoft.com/office/drawing/2014/main" id="{901E5C33-63A9-4759-986C-DF5A67AF05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3460" y="1595727"/>
            <a:ext cx="3369177" cy="3369177"/>
          </a:xfrm>
          <a:prstGeom prst="rect">
            <a:avLst/>
          </a:prstGeom>
        </p:spPr>
      </p:pic>
      <p:grpSp>
        <p:nvGrpSpPr>
          <p:cNvPr id="12" name="Group 11">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64891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TotalTime>
  <Words>1091</Words>
  <Application>Microsoft Office PowerPoint</Application>
  <PresentationFormat>Widescreen</PresentationFormat>
  <Paragraphs>189</Paragraphs>
  <Slides>35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Georgia</vt:lpstr>
      <vt:lpstr>Rockwell</vt:lpstr>
      <vt:lpstr>Rockwell Condensed</vt:lpstr>
      <vt:lpstr>Rockwell Extra Bold</vt:lpstr>
      <vt:lpstr>Times New Roman</vt:lpstr>
      <vt:lpstr>Wingdings</vt:lpstr>
      <vt:lpstr>Wood Type</vt:lpstr>
      <vt:lpstr>Legal update 2019   </vt:lpstr>
      <vt:lpstr>Objective of tonight  </vt:lpstr>
      <vt:lpstr>How Many Laws?</vt:lpstr>
      <vt:lpstr>Knowing the Law </vt:lpstr>
      <vt:lpstr>Allotment Act 1950</vt:lpstr>
      <vt:lpstr>PowerPoint Presentation</vt:lpstr>
      <vt:lpstr>Tenant fees act 2019  </vt:lpstr>
      <vt:lpstr>Tenant fees act 2019  </vt:lpstr>
      <vt:lpstr>Tenant fees act 2019  </vt:lpstr>
      <vt:lpstr>Tenant fees act 2019  </vt:lpstr>
      <vt:lpstr>Tenant fees act 2019  </vt:lpstr>
      <vt:lpstr>PowerPoint Presentation</vt:lpstr>
      <vt:lpstr>UPDATED </vt:lpstr>
      <vt:lpstr>PowerPoint Presentation</vt:lpstr>
      <vt:lpstr>Caridon property v monty shooltz </vt:lpstr>
      <vt:lpstr>Decision?</vt:lpstr>
      <vt:lpstr>Decision?</vt:lpstr>
      <vt:lpstr>Decision? </vt:lpstr>
      <vt:lpstr>Conclusion</vt:lpstr>
      <vt:lpstr>PowerPoint Presentation</vt:lpstr>
      <vt:lpstr>Fitness (for human habitation)</vt:lpstr>
      <vt:lpstr>Fitness (for human habitation)</vt:lpstr>
      <vt:lpstr>HHSRS Areas</vt:lpstr>
      <vt:lpstr>Fitness (for human habitation)</vt:lpstr>
      <vt:lpstr>Fitness (for human habitation)</vt:lpstr>
      <vt:lpstr>Fitness (for human habitation) </vt:lpstr>
      <vt:lpstr>PowerPoint Presentation</vt:lpstr>
      <vt:lpstr>Minimum energy standards </vt:lpstr>
      <vt:lpstr>Discrimination – benefits </vt:lpstr>
      <vt:lpstr>Longer tenancy consultation </vt:lpstr>
      <vt:lpstr>Longer tenancy consultation </vt:lpstr>
      <vt:lpstr>Carbon monoxide alarms </vt:lpstr>
      <vt:lpstr>Electrical safety </vt:lpstr>
      <vt:lpstr>Landlord Redress scheme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update 2019   </dc:title>
  <dc:creator>Wai Keung Kwong</dc:creator>
  <cp:lastModifiedBy>Wai Keung Kwong</cp:lastModifiedBy>
  <cp:revision>16</cp:revision>
  <dcterms:created xsi:type="dcterms:W3CDTF">2019-02-21T09:49:45Z</dcterms:created>
  <dcterms:modified xsi:type="dcterms:W3CDTF">2019-06-04T08:29:57Z</dcterms:modified>
</cp:coreProperties>
</file>